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" name="Shape 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.png" descr="b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nd.png" descr="e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me.png" descr="hom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enu.png" descr="menu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xt.png" descr="nex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5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5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Relationship Id="rId4" Type="http://schemas.openxmlformats.org/officeDocument/2006/relationships/image" Target="../media/image71.png"/><Relationship Id="rId5" Type="http://schemas.openxmlformats.org/officeDocument/2006/relationships/image" Target="../media/image54.png"/><Relationship Id="rId6" Type="http://schemas.openxmlformats.org/officeDocument/2006/relationships/image" Target="../media/image7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5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54.png"/><Relationship Id="rId10" Type="http://schemas.openxmlformats.org/officeDocument/2006/relationships/image" Target="../media/image8.png"/><Relationship Id="rId11" Type="http://schemas.openxmlformats.org/officeDocument/2006/relationships/image" Target="../media/image5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5.png"/><Relationship Id="rId4" Type="http://schemas.openxmlformats.org/officeDocument/2006/relationships/image" Target="../media/image8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8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8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Relationship Id="rId4" Type="http://schemas.openxmlformats.org/officeDocument/2006/relationships/image" Target="../media/image10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Relationship Id="rId4" Type="http://schemas.openxmlformats.org/officeDocument/2006/relationships/image" Target="../media/image10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1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11.png"/><Relationship Id="rId10" Type="http://schemas.openxmlformats.org/officeDocument/2006/relationships/image" Target="../media/image12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8.png"/><Relationship Id="rId4" Type="http://schemas.openxmlformats.org/officeDocument/2006/relationships/image" Target="../media/image129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8.png"/><Relationship Id="rId4" Type="http://schemas.openxmlformats.org/officeDocument/2006/relationships/image" Target="../media/image129.png"/><Relationship Id="rId5" Type="http://schemas.openxmlformats.org/officeDocument/2006/relationships/image" Target="../media/image134.png"/><Relationship Id="rId6" Type="http://schemas.openxmlformats.org/officeDocument/2006/relationships/image" Target="../media/image13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1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8.png"/><Relationship Id="rId4" Type="http://schemas.openxmlformats.org/officeDocument/2006/relationships/image" Target="../media/image129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2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37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3" Type="http://schemas.openxmlformats.org/officeDocument/2006/relationships/image" Target="../media/image8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0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3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8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8.png"/><Relationship Id="rId4" Type="http://schemas.openxmlformats.org/officeDocument/2006/relationships/image" Target="../media/image146.png"/><Relationship Id="rId5" Type="http://schemas.openxmlformats.org/officeDocument/2006/relationships/image" Target="../media/image148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9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50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8.png"/><Relationship Id="rId5" Type="http://schemas.openxmlformats.org/officeDocument/2006/relationships/image" Target="../media/image150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8.png"/><Relationship Id="rId5" Type="http://schemas.openxmlformats.org/officeDocument/2006/relationships/image" Target="../media/image150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8.png"/><Relationship Id="rId5" Type="http://schemas.openxmlformats.org/officeDocument/2006/relationships/image" Target="../media/image15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0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ap04slide01.png" descr="Cap04slide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-11113"/>
            <a:ext cx="9142413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 of 57</a:t>
            </a:r>
          </a:p>
        </p:txBody>
      </p:sp>
      <p:sp>
        <p:nvSpPr>
          <p:cNvPr id="13" name="Shape 13"/>
          <p:cNvSpPr/>
          <p:nvPr/>
        </p:nvSpPr>
        <p:spPr>
          <a:xfrm>
            <a:off x="122237" y="5816600"/>
            <a:ext cx="8905876" cy="617362"/>
          </a:xfrm>
          <a:prstGeom prst="rect">
            <a:avLst/>
          </a:prstGeom>
          <a:solidFill>
            <a:srgbClr val="000000">
              <a:alpha val="6588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sz="1600">
                <a:solidFill>
                  <a:srgbClr val="FFFFFF"/>
                </a:solidFill>
              </a:rPr>
              <a:t>   </a:t>
            </a:r>
            <a:r>
              <a:rPr b="1">
                <a:solidFill>
                  <a:srgbClr val="FFFFFF"/>
                </a:solidFill>
              </a:rPr>
              <a:t>Una familia mexicana come en el patio de su casa en Tepoztlán en el estado de Morelos.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Shape 14"/>
          <p:cNvSpPr/>
          <p:nvPr/>
        </p:nvSpPr>
        <p:spPr>
          <a:xfrm>
            <a:off x="3375024" y="6403975"/>
            <a:ext cx="1168402" cy="425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10 of 57</a:t>
            </a:r>
          </a:p>
        </p:txBody>
      </p:sp>
      <p:pic>
        <p:nvPicPr>
          <p:cNvPr id="11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11 of 57</a:t>
            </a:r>
          </a:p>
        </p:txBody>
      </p:sp>
      <p:pic>
        <p:nvPicPr>
          <p:cNvPr id="11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12 of 57</a:t>
            </a:r>
          </a:p>
        </p:txBody>
      </p:sp>
      <p:pic>
        <p:nvPicPr>
          <p:cNvPr id="122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ap04slide12.png" descr="Cap04slide1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4412" y="1689100"/>
            <a:ext cx="3949701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lide 12 title1b.png" descr="slide 12 title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lide 12 title2b.png" descr="slide 12 title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450" y="1489075"/>
            <a:ext cx="20066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slide 12 txt1b.png" descr="slide 12 txt1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73437" y="2592387"/>
            <a:ext cx="16383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lide 12 txt2b.png" descr="slide 12 txt2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25900" y="4633912"/>
            <a:ext cx="1485900" cy="49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3"/>
      <p:bldP build="whole" bldLvl="1" animBg="1" rev="0" advAuto="0" spid="127" grpId="1"/>
      <p:bldP build="whole" bldLvl="1" animBg="1" rev="0" advAuto="0" spid="12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13 of 57</a:t>
            </a:r>
          </a:p>
        </p:txBody>
      </p:sp>
      <p:pic>
        <p:nvPicPr>
          <p:cNvPr id="131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lide 13 title2a.png" descr="slide 13 title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650" y="1501775"/>
            <a:ext cx="17526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Cap04slide13.png" descr="Cap04slide1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5962" y="2016125"/>
            <a:ext cx="4394201" cy="408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lide 13 txt1a.png" descr="slide 13 t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4237" y="1785937"/>
            <a:ext cx="152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lide 13 txt2b.png" descr="slide 13 t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99025" y="2446337"/>
            <a:ext cx="13716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lide 13 txt3b.png" descr="slide 13 t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0112" y="3587750"/>
            <a:ext cx="13716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lide 13 txt4b.png" descr="slide 13 txt4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13337" y="3622675"/>
            <a:ext cx="11811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lide 13 txt5b.png" descr="slide 13 txt5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54237" y="4170362"/>
            <a:ext cx="13716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lide 13 txt6b.png" descr="slide 13 txt6b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08462" y="4006850"/>
            <a:ext cx="16002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lide 13 txt7b.png" descr="slide 13 txt7b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00600" y="5691187"/>
            <a:ext cx="15875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lide 12 title1b.png" descr="slide 12 title1b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7"/>
      <p:bldP build="whole" bldLvl="1" animBg="1" rev="0" advAuto="0" spid="135" grpId="1"/>
      <p:bldP build="whole" bldLvl="1" animBg="1" rev="0" advAuto="0" spid="140" grpId="6"/>
      <p:bldP build="whole" bldLvl="1" animBg="1" rev="0" advAuto="0" spid="138" grpId="4"/>
      <p:bldP build="whole" bldLvl="1" animBg="1" rev="0" advAuto="0" spid="137" grpId="2"/>
      <p:bldP build="whole" bldLvl="1" animBg="1" rev="0" advAuto="0" spid="132" grpId="8"/>
      <p:bldP build="whole" bldLvl="1" animBg="1" rev="0" advAuto="0" spid="139" grpId="5"/>
      <p:bldP build="whole" bldLvl="1" animBg="1" rev="0" advAuto="0" spid="13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14 of 57</a:t>
            </a:r>
          </a:p>
        </p:txBody>
      </p:sp>
      <p:pic>
        <p:nvPicPr>
          <p:cNvPr id="145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4799012" y="2898106"/>
            <a:ext cx="2874963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Los amigos van al café.</a:t>
            </a:r>
            <a:r>
              <a:rPr sz="2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8" name="Shape 148"/>
          <p:cNvSpPr/>
          <p:nvPr/>
        </p:nvSpPr>
        <p:spPr>
          <a:xfrm>
            <a:off x="4799012" y="3993481"/>
            <a:ext cx="3432176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Marisol ve una mesa libre.</a:t>
            </a:r>
          </a:p>
        </p:txBody>
      </p:sp>
      <p:pic>
        <p:nvPicPr>
          <p:cNvPr id="149" name="Cap04slide14.png" descr="Cap04slide1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462" y="1839912"/>
            <a:ext cx="3835401" cy="412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lide 14 txt1b.png" descr="slide 14 t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03562" y="2230437"/>
            <a:ext cx="9144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lide 14 txt2b.png" descr="slide 14 t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4937" y="3681412"/>
            <a:ext cx="10414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lide 14 txt3b.png" descr="slide 14 txt3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6087" y="5332412"/>
            <a:ext cx="1397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lide 12 title1b.png" descr="slide 12 title1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  <p:bldP build="whole" bldLvl="1" animBg="1" rev="0" advAuto="0" spid="147" grpId="4"/>
      <p:bldP build="whole" bldLvl="1" animBg="1" rev="0" advAuto="0" spid="146" grpId="6"/>
      <p:bldP build="whole" bldLvl="1" animBg="1" rev="0" advAuto="0" spid="151" grpId="2"/>
      <p:bldP build="whole" bldLvl="1" animBg="1" rev="0" advAuto="0" spid="152" grpId="3"/>
      <p:bldP build="whole" bldLvl="1" animBg="1" rev="0" advAuto="0" spid="148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15 of 57</a:t>
            </a:r>
          </a:p>
        </p:txBody>
      </p:sp>
      <p:pic>
        <p:nvPicPr>
          <p:cNvPr id="156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876800" y="2858797"/>
            <a:ext cx="28019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José Luis abre el menú.</a:t>
            </a:r>
          </a:p>
        </p:txBody>
      </p:sp>
      <p:sp>
        <p:nvSpPr>
          <p:cNvPr id="159" name="Shape 159"/>
          <p:cNvSpPr/>
          <p:nvPr/>
        </p:nvSpPr>
        <p:spPr>
          <a:xfrm>
            <a:off x="4865687" y="3684297"/>
            <a:ext cx="34321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Marisol lee el menú.</a:t>
            </a:r>
          </a:p>
        </p:txBody>
      </p:sp>
      <p:pic>
        <p:nvPicPr>
          <p:cNvPr id="160" name="Cap04slide15.png" descr="Cap04slide1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462" y="1839912"/>
            <a:ext cx="3822701" cy="412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lide 12 title1b.png" descr="slide 12 title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lide 15 txt1b.png" descr="slide 15 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3587" y="5353050"/>
            <a:ext cx="914401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4"/>
      <p:bldP build="whole" bldLvl="1" animBg="1" rev="0" advAuto="0" spid="162" grpId="1"/>
      <p:bldP build="whole" bldLvl="1" animBg="1" rev="0" advAuto="0" spid="159" grpId="3"/>
      <p:bldP build="whole" bldLvl="1" animBg="1" rev="0" advAuto="0" spid="15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16 of 57</a:t>
            </a:r>
          </a:p>
        </p:txBody>
      </p:sp>
      <p:pic>
        <p:nvPicPr>
          <p:cNvPr id="165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lide 16 title2a.png" descr="slide 16 title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850" y="1473200"/>
            <a:ext cx="2438400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5187950" y="2714334"/>
            <a:ext cx="368141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Los amigos hablan con el mesero.</a:t>
            </a:r>
          </a:p>
        </p:txBody>
      </p:sp>
      <p:sp>
        <p:nvSpPr>
          <p:cNvPr id="169" name="Shape 169"/>
          <p:cNvSpPr/>
          <p:nvPr/>
        </p:nvSpPr>
        <p:spPr>
          <a:xfrm>
            <a:off x="5210175" y="3690647"/>
            <a:ext cx="34321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El mesero escribe la orden.</a:t>
            </a:r>
          </a:p>
        </p:txBody>
      </p:sp>
      <p:pic>
        <p:nvPicPr>
          <p:cNvPr id="170" name="Cap04slide16a.png" descr="Cap04slide16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187" y="2028825"/>
            <a:ext cx="4826001" cy="41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lide 16 txt1b.png" descr="slide 16 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3100" y="2495550"/>
            <a:ext cx="1790700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lide 16 txt2b.png" descr="slide 16 t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075" y="3106737"/>
            <a:ext cx="1562100" cy="67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lide 16 txt3b.png" descr="slide 16 t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89287" y="2774950"/>
            <a:ext cx="1765301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lide 12 title1b.png" descr="slide 12 title1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5"/>
      <p:bldP build="whole" bldLvl="1" animBg="1" rev="0" advAuto="0" spid="168" grpId="4"/>
      <p:bldP build="whole" bldLvl="1" animBg="1" rev="0" advAuto="0" spid="166" grpId="6"/>
      <p:bldP build="whole" bldLvl="1" animBg="1" rev="0" advAuto="0" spid="173" grpId="3"/>
      <p:bldP build="whole" bldLvl="1" animBg="1" rev="0" advAuto="0" spid="171" grpId="1"/>
      <p:bldP build="whole" bldLvl="1" animBg="1" rev="0" advAuto="0" spid="17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17 of 57</a:t>
            </a:r>
          </a:p>
        </p:txBody>
      </p:sp>
      <p:pic>
        <p:nvPicPr>
          <p:cNvPr id="177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lide17title2a.png" descr="slide17title2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750" y="1457325"/>
            <a:ext cx="26416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ap04slide17a.png" descr="Cap04slide17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4600" y="1868487"/>
            <a:ext cx="6907213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lide 17 txt1b.png" descr="Slide 17 t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237" y="2295525"/>
            <a:ext cx="1447801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lide 17 txt2b.png" descr="Slide 17 t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52762" y="2630487"/>
            <a:ext cx="15367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lide 17 txt4b.png" descr="Slide 17 txt4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1837" y="3294062"/>
            <a:ext cx="11303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lide 17 txt3b.png" descr="Slide 17 t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17675" y="2946400"/>
            <a:ext cx="1739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lide 12 title1b.png" descr="slide 12 title1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462" y="1041400"/>
            <a:ext cx="1778001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next slide.png" descr="next slide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quickpass_vocab_4.png" descr="C:\Users\Britta\Desktop\quicklpass\quickpass_vocab_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16775" y="23336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4"/>
      <p:bldP build="whole" bldLvl="1" animBg="1" rev="0" advAuto="0" spid="180" grpId="1"/>
      <p:bldP build="whole" bldLvl="1" animBg="1" rev="0" advAuto="0" spid="183" grpId="3"/>
      <p:bldP build="whole" bldLvl="1" animBg="1" rev="0" advAuto="0" spid="185" grpId="5"/>
      <p:bldP build="whole" bldLvl="1" animBg="1" rev="0" advAuto="0" spid="18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18 of 57</a:t>
            </a:r>
          </a:p>
        </p:txBody>
      </p:sp>
      <p:pic>
        <p:nvPicPr>
          <p:cNvPr id="189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19 of 57</a:t>
            </a:r>
          </a:p>
        </p:txBody>
      </p:sp>
      <p:pic>
        <p:nvPicPr>
          <p:cNvPr id="193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 of 57</a:t>
            </a:r>
          </a:p>
        </p:txBody>
      </p:sp>
      <p:pic>
        <p:nvPicPr>
          <p:cNvPr id="1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Cap04slide02.png" descr="Cap04slide0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3950" y="2609850"/>
            <a:ext cx="6983413" cy="293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slide 2 txt5b.png" descr="slide 2 txt5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41875" y="5149850"/>
            <a:ext cx="10922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lide 2 txt4b.png" descr="slide 2 txt4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44837" y="4984750"/>
            <a:ext cx="977901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slide 2 titletext1.png" descr="slide 2 titletext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450" y="1028700"/>
            <a:ext cx="2362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slide 2 titletext2.png" descr="slide 2 titletext2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0200" y="1463675"/>
            <a:ext cx="25400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slide 2 txt1a.png" descr="slide 2 txt1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19350" y="2182812"/>
            <a:ext cx="1117600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lide 2 txt2a.png" descr="slide 2 txt2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55675" y="2433637"/>
            <a:ext cx="1346200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lide 2 txt6a.png" descr="slide 2 txt6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14762" y="2206625"/>
            <a:ext cx="11938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slide 2 txt7a.png" descr="slide 2 txt7a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700462" y="2446337"/>
            <a:ext cx="13081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slide 2 txt8a.png" descr="slide 2 txt8a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50000" y="2397125"/>
            <a:ext cx="838200" cy="20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 flipH="1">
            <a:off x="2840037" y="2428875"/>
            <a:ext cx="165101" cy="592138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1779587" y="2662237"/>
            <a:ext cx="244476" cy="7667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" name="Shape 31"/>
          <p:cNvSpPr/>
          <p:nvPr/>
        </p:nvSpPr>
        <p:spPr>
          <a:xfrm flipH="1">
            <a:off x="3817937" y="2697162"/>
            <a:ext cx="555626" cy="6651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nodeType="afterEffect" presetClass="entr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" grpId="6"/>
      <p:bldP build="whole" bldLvl="1" animBg="1" rev="0" advAuto="0" spid="29" grpId="2"/>
      <p:bldP build="whole" bldLvl="1" animBg="1" rev="0" advAuto="0" spid="31" grpId="7"/>
      <p:bldP build="whole" bldLvl="1" animBg="1" rev="0" advAuto="0" spid="21" grpId="9"/>
      <p:bldP build="whole" bldLvl="1" animBg="1" rev="0" advAuto="0" spid="26" grpId="5"/>
      <p:bldP build="whole" bldLvl="1" animBg="1" rev="0" advAuto="0" spid="20" grpId="10"/>
      <p:bldP build="whole" bldLvl="1" animBg="1" rev="0" advAuto="0" spid="28" grpId="8"/>
      <p:bldP build="whole" bldLvl="1" animBg="1" rev="0" advAuto="0" spid="18" grpId="11"/>
      <p:bldP build="whole" bldLvl="1" animBg="1" rev="0" advAuto="0" spid="25" grpId="3"/>
      <p:bldP build="whole" bldLvl="1" animBg="1" rev="0" advAuto="0" spid="24" grpId="1"/>
      <p:bldP build="whole" bldLvl="1" animBg="1" rev="0" advAuto="0" spid="30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20 of 57</a:t>
            </a:r>
          </a:p>
        </p:txBody>
      </p:sp>
      <p:pic>
        <p:nvPicPr>
          <p:cNvPr id="19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lide 21 title1.png" descr="slide 21 title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" y="984250"/>
            <a:ext cx="4159250" cy="84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ramatica-header.png" descr="gramatica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682750" y="3750972"/>
            <a:ext cx="6002338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42900" indent="-342900"/>
            <a:r>
              <a:rPr b="1" sz="2000"/>
              <a:t>comer, beber, leer, ver, comprender </a:t>
            </a:r>
            <a:r>
              <a:rPr i="1" sz="2000"/>
              <a:t>(to understand),</a:t>
            </a:r>
            <a:r>
              <a:rPr b="1" i="1" sz="2000"/>
              <a:t> </a:t>
            </a:r>
            <a:endParaRPr b="1" i="1" sz="2000"/>
          </a:p>
          <a:p>
            <a:pPr lvl="0" marL="342900" indent="-342900"/>
            <a:r>
              <a:rPr b="1" sz="2000"/>
              <a:t>aprender </a:t>
            </a:r>
            <a:r>
              <a:rPr i="1" sz="2000"/>
              <a:t>(to learn),</a:t>
            </a:r>
            <a:r>
              <a:rPr b="1" sz="2000"/>
              <a:t> abrir, recibir, escribir, </a:t>
            </a:r>
            <a:r>
              <a:rPr sz="2000"/>
              <a:t>and</a:t>
            </a:r>
            <a:r>
              <a:rPr b="1" sz="2000"/>
              <a:t> vivir.   </a:t>
            </a:r>
          </a:p>
        </p:txBody>
      </p:sp>
      <p:sp>
        <p:nvSpPr>
          <p:cNvPr id="201" name="Shape 201"/>
          <p:cNvSpPr/>
          <p:nvPr/>
        </p:nvSpPr>
        <p:spPr>
          <a:xfrm>
            <a:off x="615950" y="2206625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1.</a:t>
            </a:r>
          </a:p>
        </p:txBody>
      </p:sp>
      <p:sp>
        <p:nvSpPr>
          <p:cNvPr id="202" name="Shape 202"/>
          <p:cNvSpPr/>
          <p:nvPr/>
        </p:nvSpPr>
        <p:spPr>
          <a:xfrm>
            <a:off x="917575" y="2099972"/>
            <a:ext cx="7542213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You have already learned the present tense of regular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sz="2000"/>
              <a:t> verbs. There are two other families or conjugations of regular verbs. Verbs whose infinitives end in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b="1" sz="2000"/>
              <a:t> </a:t>
            </a:r>
            <a:r>
              <a:rPr sz="2000"/>
              <a:t>are second conjugation verbs. Verbs whose infinitives end in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b="1" sz="2000"/>
              <a:t> </a:t>
            </a:r>
            <a:r>
              <a:rPr sz="2000"/>
              <a:t>are third conjugation verbs. Some verbs of the second and third conjugations that you will use frequently are </a:t>
            </a:r>
          </a:p>
        </p:txBody>
      </p:sp>
      <p:sp>
        <p:nvSpPr>
          <p:cNvPr id="203" name="Shape 203"/>
          <p:cNvSpPr/>
          <p:nvPr/>
        </p:nvSpPr>
        <p:spPr>
          <a:xfrm>
            <a:off x="6400800" y="2222209"/>
            <a:ext cx="5524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-ar</a:t>
            </a:r>
          </a:p>
        </p:txBody>
      </p:sp>
      <p:sp>
        <p:nvSpPr>
          <p:cNvPr id="204" name="Shape 204"/>
          <p:cNvSpPr/>
          <p:nvPr/>
        </p:nvSpPr>
        <p:spPr>
          <a:xfrm>
            <a:off x="2722562" y="2828634"/>
            <a:ext cx="5286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 b="1" sz="2000">
                <a:solidFill>
                  <a:srgbClr val="FF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0000"/>
                </a:solidFill>
              </a:rPr>
              <a:t>-er</a:t>
            </a:r>
          </a:p>
        </p:txBody>
      </p:sp>
      <p:sp>
        <p:nvSpPr>
          <p:cNvPr id="205" name="Shape 205"/>
          <p:cNvSpPr/>
          <p:nvPr/>
        </p:nvSpPr>
        <p:spPr>
          <a:xfrm>
            <a:off x="2759075" y="3135022"/>
            <a:ext cx="5762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42900" indent="-342900"/>
            <a:r>
              <a:rPr b="1" sz="2000">
                <a:solidFill>
                  <a:srgbClr val="FF3300"/>
                </a:solidFill>
              </a:rPr>
              <a:t>-</a:t>
            </a:r>
            <a:r>
              <a:rPr b="1" sz="2000">
                <a:solidFill>
                  <a:srgbClr val="FF0000"/>
                </a:solidFill>
              </a:rPr>
              <a:t>ir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3" grpId="1"/>
      <p:bldP build="whole" bldLvl="1" animBg="1" rev="0" advAuto="0" spid="205" grpId="3"/>
      <p:bldP build="whole" bldLvl="1" animBg="1" rev="0" advAuto="0" spid="197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ap04slide21.png" descr="Cap04slide2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675" y="2703512"/>
            <a:ext cx="7478713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21 of 57</a:t>
            </a:r>
          </a:p>
        </p:txBody>
      </p:sp>
      <p:pic>
        <p:nvPicPr>
          <p:cNvPr id="209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425450" y="2217447"/>
            <a:ext cx="81946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   </a:t>
            </a:r>
            <a:r>
              <a:rPr sz="2000"/>
              <a:t>Study the following forms of </a:t>
            </a:r>
            <a:r>
              <a:rPr b="1" sz="2000"/>
              <a:t>-er</a:t>
            </a:r>
            <a:r>
              <a:rPr sz="2000"/>
              <a:t> and </a:t>
            </a:r>
            <a:r>
              <a:rPr b="1" sz="2000"/>
              <a:t>-ir</a:t>
            </a:r>
            <a:r>
              <a:rPr sz="2000"/>
              <a:t> verbs. </a:t>
            </a:r>
          </a:p>
        </p:txBody>
      </p:sp>
      <p:pic>
        <p:nvPicPr>
          <p:cNvPr id="212" name="slide 21 text1a.png" descr="slide 21 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9937" y="3567112"/>
            <a:ext cx="7112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lide 21 text2a.png" descr="slide 21 te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02000" y="3975100"/>
            <a:ext cx="7874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lide 21 text3a.png" descr="slide 21 text3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05175" y="4398962"/>
            <a:ext cx="685800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lide 21 text4a.png" descr="slide 21 text4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57962" y="3551237"/>
            <a:ext cx="11938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lide 21 text5a.png" descr="slide 21 text5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81775" y="3956050"/>
            <a:ext cx="850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lide 21 text6a.png" descr="slide 21 text6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577012" y="4400550"/>
            <a:ext cx="838201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lide 21 title1.png" descr="slide 21 title1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6850" y="984250"/>
            <a:ext cx="4159250" cy="84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6"/>
      <p:bldP build="whole" bldLvl="1" animBg="1" rev="0" advAuto="0" spid="215" grpId="4"/>
      <p:bldP build="whole" bldLvl="1" animBg="1" rev="0" advAuto="0" spid="210" grpId="7"/>
      <p:bldP build="whole" bldLvl="1" animBg="1" rev="0" advAuto="0" spid="214" grpId="3"/>
      <p:bldP build="whole" bldLvl="1" animBg="1" rev="0" advAuto="0" spid="213" grpId="2"/>
      <p:bldP build="whole" bldLvl="1" animBg="1" rev="0" advAuto="0" spid="216" grpId="5"/>
      <p:bldP build="whole" bldLvl="1" animBg="1" rev="0" advAuto="0" spid="2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22 of 57</a:t>
            </a:r>
          </a:p>
        </p:txBody>
      </p:sp>
      <p:pic>
        <p:nvPicPr>
          <p:cNvPr id="22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938212" y="5046372"/>
            <a:ext cx="639127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Note that all forms of </a:t>
            </a:r>
            <a:r>
              <a:rPr b="1" sz="2000"/>
              <a:t>-er</a:t>
            </a:r>
            <a:r>
              <a:rPr sz="2000"/>
              <a:t> and </a:t>
            </a:r>
            <a:r>
              <a:rPr b="1" sz="2000"/>
              <a:t>-ir</a:t>
            </a:r>
            <a:r>
              <a:rPr sz="2000"/>
              <a:t> verbs are the same </a:t>
            </a:r>
            <a:endParaRPr sz="2000"/>
          </a:p>
          <a:p>
            <a:pPr lvl="0"/>
            <a:r>
              <a:rPr sz="2000"/>
              <a:t>except </a:t>
            </a:r>
            <a:r>
              <a:rPr b="1" sz="2000"/>
              <a:t>nosotros(as)</a:t>
            </a:r>
            <a:r>
              <a:rPr sz="2000"/>
              <a:t> and </a:t>
            </a:r>
            <a:r>
              <a:rPr b="1" sz="2000"/>
              <a:t>vosotros(as)</a:t>
            </a:r>
            <a:r>
              <a:rPr sz="2000"/>
              <a:t>.</a:t>
            </a:r>
          </a:p>
        </p:txBody>
      </p:sp>
      <p:pic>
        <p:nvPicPr>
          <p:cNvPr id="224" name="Slide 22 pic1b.png" descr="Slide 22 pic1b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675" y="2703512"/>
            <a:ext cx="7478713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lide 22 text1a.png" descr="Slide 22 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0100" y="3559175"/>
            <a:ext cx="5207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Slide 22 text3a.png" descr="Slide 22 text3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52800" y="4403725"/>
            <a:ext cx="5461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Slide 22 text2a.png" descr="Slide 22 text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46450" y="4005262"/>
            <a:ext cx="622300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lide 22 text4a.png" descr="Slide 22 text4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0987" y="3556000"/>
            <a:ext cx="939801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lide 22 text5a.png" descr="Slide 22 text5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61150" y="3981450"/>
            <a:ext cx="5588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Slide 22 text6b.png" descr="Slide 22 text6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43687" y="4405312"/>
            <a:ext cx="6477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lide 21 title1.png" descr="slide 21 title1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6850" y="984250"/>
            <a:ext cx="4159250" cy="84455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425450" y="2217447"/>
            <a:ext cx="81946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   </a:t>
            </a:r>
            <a:r>
              <a:rPr sz="2000"/>
              <a:t>Study the following forms of -</a:t>
            </a:r>
            <a:r>
              <a:rPr b="1" sz="2000"/>
              <a:t>er</a:t>
            </a:r>
            <a:r>
              <a:rPr sz="2000"/>
              <a:t> and </a:t>
            </a:r>
            <a:r>
              <a:rPr b="1" sz="2000"/>
              <a:t>-ir</a:t>
            </a:r>
            <a:r>
              <a:rPr sz="2000"/>
              <a:t> verbs.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6"/>
      <p:bldP build="whole" bldLvl="1" animBg="1" rev="0" advAuto="0" spid="226" grpId="3"/>
      <p:bldP build="whole" bldLvl="1" animBg="1" rev="0" advAuto="0" spid="228" grpId="4"/>
      <p:bldP build="whole" bldLvl="1" animBg="1" rev="0" advAuto="0" spid="225" grpId="1"/>
      <p:bldP build="whole" bldLvl="1" animBg="1" rev="0" advAuto="0" spid="222" grpId="8"/>
      <p:bldP build="whole" bldLvl="1" animBg="1" rev="0" advAuto="0" spid="229" grpId="5"/>
      <p:bldP build="whole" bldLvl="1" animBg="1" rev="0" advAuto="0" spid="223" grpId="7"/>
      <p:bldP build="whole" bldLvl="1" animBg="1" rev="0" advAuto="0" spid="22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23 of 57</a:t>
            </a:r>
          </a:p>
        </p:txBody>
      </p:sp>
      <p:pic>
        <p:nvPicPr>
          <p:cNvPr id="23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415925" y="2217447"/>
            <a:ext cx="81946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3.</a:t>
            </a:r>
            <a:r>
              <a:rPr b="1" sz="2000"/>
              <a:t>    </a:t>
            </a:r>
            <a:r>
              <a:rPr sz="2000"/>
              <a:t>Note also the forms of the verb </a:t>
            </a:r>
            <a:r>
              <a:rPr b="1" sz="2000"/>
              <a:t>ver</a:t>
            </a:r>
            <a:r>
              <a:rPr sz="2000"/>
              <a:t>.</a:t>
            </a:r>
          </a:p>
        </p:txBody>
      </p:sp>
      <p:pic>
        <p:nvPicPr>
          <p:cNvPr id="238" name="slide 23 pic1b.png" descr="slide 23 pic1b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6025" y="3154362"/>
            <a:ext cx="4067175" cy="199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slide 23 text1a.png" descr="slide 23 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79712" y="3821112"/>
            <a:ext cx="493713" cy="206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slide 23 text2a.png" descr="slide 23 te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9712" y="4276725"/>
            <a:ext cx="420688" cy="182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lide 23 text3a.png" descr="slide 23 text3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9712" y="4727575"/>
            <a:ext cx="320676" cy="19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lide 23 text4a.png" descr="slide 23 text4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48262" y="3822700"/>
            <a:ext cx="804863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slide 23 text5a.png" descr="slide 23 text5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8737" y="4200525"/>
            <a:ext cx="503238" cy="257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lide 23 text6a.png" descr="slide 23 text6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68900" y="4686300"/>
            <a:ext cx="466725" cy="19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lide 21 title1.png" descr="slide 21 title1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6850" y="984250"/>
            <a:ext cx="4159250" cy="84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6"/>
      <p:bldP build="whole" bldLvl="1" animBg="1" rev="0" advAuto="0" spid="239" grpId="1"/>
      <p:bldP build="whole" bldLvl="1" animBg="1" rev="0" advAuto="0" spid="241" grpId="3"/>
      <p:bldP build="whole" bldLvl="1" animBg="1" rev="0" advAuto="0" spid="243" grpId="5"/>
      <p:bldP build="whole" bldLvl="1" animBg="1" rev="0" advAuto="0" spid="236" grpId="7"/>
      <p:bldP build="whole" bldLvl="1" animBg="1" rev="0" advAuto="0" spid="240" grpId="2"/>
      <p:bldP build="whole" bldLvl="1" animBg="1" rev="0" advAuto="0" spid="242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24 of 57</a:t>
            </a:r>
          </a:p>
        </p:txBody>
      </p:sp>
      <p:pic>
        <p:nvPicPr>
          <p:cNvPr id="249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ap03slide04.png" descr="cap03slide0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9362" y="952500"/>
            <a:ext cx="4038601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2243137" y="2712747"/>
            <a:ext cx="554831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buSzPct val="100000"/>
              <a:buChar char="•"/>
            </a:pPr>
            <a:r>
              <a:rPr sz="2000"/>
              <a:t>  When you want to find out a friend’s opinion  </a:t>
            </a:r>
            <a:br>
              <a:rPr sz="2000"/>
            </a:br>
            <a:r>
              <a:rPr sz="2000"/>
              <a:t>   about something, you can ask:</a:t>
            </a:r>
          </a:p>
        </p:txBody>
      </p:sp>
      <p:sp>
        <p:nvSpPr>
          <p:cNvPr id="252" name="Shape 252"/>
          <p:cNvSpPr/>
          <p:nvPr/>
        </p:nvSpPr>
        <p:spPr>
          <a:xfrm>
            <a:off x="2233612" y="3723984"/>
            <a:ext cx="24574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SzPct val="100000"/>
              <a:buChar char="•"/>
              <a:defRPr sz="2000"/>
            </a:lvl1pPr>
          </a:lstStyle>
          <a:p>
            <a:pPr lvl="0">
              <a:defRPr sz="1800"/>
            </a:pPr>
            <a:r>
              <a:rPr sz="2000"/>
              <a:t>  You respond with:</a:t>
            </a:r>
          </a:p>
        </p:txBody>
      </p:sp>
      <p:sp>
        <p:nvSpPr>
          <p:cNvPr id="253" name="Shape 253"/>
          <p:cNvSpPr/>
          <p:nvPr/>
        </p:nvSpPr>
        <p:spPr>
          <a:xfrm>
            <a:off x="2716212" y="4305009"/>
            <a:ext cx="17287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Creo que no.</a:t>
            </a:r>
          </a:p>
        </p:txBody>
      </p:sp>
      <p:sp>
        <p:nvSpPr>
          <p:cNvPr id="254" name="Shape 254"/>
          <p:cNvSpPr/>
          <p:nvPr/>
        </p:nvSpPr>
        <p:spPr>
          <a:xfrm>
            <a:off x="2236787" y="4762209"/>
            <a:ext cx="483552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buSzPct val="100000"/>
              <a:buChar char="•"/>
            </a:pPr>
            <a:r>
              <a:rPr sz="2000"/>
              <a:t>  When you think someone should do  </a:t>
            </a:r>
            <a:br>
              <a:rPr sz="2000"/>
            </a:br>
            <a:r>
              <a:rPr sz="2000"/>
              <a:t>   something, you can say:</a:t>
            </a:r>
          </a:p>
        </p:txBody>
      </p:sp>
      <p:sp>
        <p:nvSpPr>
          <p:cNvPr id="255" name="Shape 255"/>
          <p:cNvSpPr/>
          <p:nvPr/>
        </p:nvSpPr>
        <p:spPr>
          <a:xfrm>
            <a:off x="2738437" y="5344822"/>
            <a:ext cx="21050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Debes estudiar.</a:t>
            </a:r>
          </a:p>
        </p:txBody>
      </p:sp>
      <p:sp>
        <p:nvSpPr>
          <p:cNvPr id="256" name="Shape 256"/>
          <p:cNvSpPr/>
          <p:nvPr/>
        </p:nvSpPr>
        <p:spPr>
          <a:xfrm>
            <a:off x="2725737" y="5495634"/>
            <a:ext cx="316388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Debes aprender el español.</a:t>
            </a:r>
          </a:p>
        </p:txBody>
      </p:sp>
      <p:sp>
        <p:nvSpPr>
          <p:cNvPr id="257" name="Shape 257"/>
          <p:cNvSpPr/>
          <p:nvPr/>
        </p:nvSpPr>
        <p:spPr>
          <a:xfrm>
            <a:off x="2705100" y="3150897"/>
            <a:ext cx="151923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¿Qué crees?</a:t>
            </a:r>
          </a:p>
        </p:txBody>
      </p:sp>
      <p:sp>
        <p:nvSpPr>
          <p:cNvPr id="258" name="Shape 258"/>
          <p:cNvSpPr/>
          <p:nvPr/>
        </p:nvSpPr>
        <p:spPr>
          <a:xfrm>
            <a:off x="2716212" y="4001797"/>
            <a:ext cx="16462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Creo que sí.</a:t>
            </a:r>
          </a:p>
        </p:txBody>
      </p:sp>
      <p:sp>
        <p:nvSpPr>
          <p:cNvPr id="259" name="Shape 259"/>
          <p:cNvSpPr/>
          <p:nvPr/>
        </p:nvSpPr>
        <p:spPr>
          <a:xfrm>
            <a:off x="4179887" y="4016084"/>
            <a:ext cx="4238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or</a:t>
            </a:r>
          </a:p>
        </p:txBody>
      </p:sp>
      <p:sp>
        <p:nvSpPr>
          <p:cNvPr id="260" name="Shape 260"/>
          <p:cNvSpPr/>
          <p:nvPr/>
        </p:nvSpPr>
        <p:spPr>
          <a:xfrm>
            <a:off x="2838450" y="5962650"/>
            <a:ext cx="2886076" cy="0"/>
          </a:xfrm>
          <a:prstGeom prst="line">
            <a:avLst/>
          </a:prstGeom>
          <a:ln w="19050">
            <a:solidFill>
              <a:srgbClr val="FF66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2838449" y="3619500"/>
            <a:ext cx="1308102" cy="0"/>
          </a:xfrm>
          <a:prstGeom prst="line">
            <a:avLst/>
          </a:prstGeom>
          <a:ln w="19050">
            <a:solidFill>
              <a:srgbClr val="FF66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2838449" y="4324350"/>
            <a:ext cx="1308102" cy="0"/>
          </a:xfrm>
          <a:prstGeom prst="line">
            <a:avLst/>
          </a:prstGeom>
          <a:ln w="19050">
            <a:solidFill>
              <a:srgbClr val="FF66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2800350" y="4629150"/>
            <a:ext cx="1384301" cy="0"/>
          </a:xfrm>
          <a:prstGeom prst="line">
            <a:avLst/>
          </a:prstGeom>
          <a:ln w="19050">
            <a:solidFill>
              <a:srgbClr val="FF66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2838450" y="5667375"/>
            <a:ext cx="1708151" cy="0"/>
          </a:xfrm>
          <a:prstGeom prst="line">
            <a:avLst/>
          </a:prstGeom>
          <a:ln w="19050">
            <a:solidFill>
              <a:srgbClr val="FF66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6"/>
      <p:bldP build="whole" bldLvl="1" animBg="1" rev="0" advAuto="0" spid="258" grpId="2"/>
      <p:bldP build="whole" bldLvl="1" animBg="1" rev="0" advAuto="0" spid="249" grpId="7"/>
      <p:bldP build="whole" bldLvl="1" animBg="1" rev="0" advAuto="0" spid="259" grpId="3"/>
      <p:bldP build="whole" bldLvl="1" animBg="1" rev="0" advAuto="0" spid="253" grpId="4"/>
      <p:bldP build="whole" bldLvl="1" animBg="1" rev="0" advAuto="0" spid="257" grpId="1"/>
      <p:bldP build="whole" bldLvl="1" animBg="1" rev="0" advAuto="0" spid="255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25 of 57</a:t>
            </a:r>
          </a:p>
        </p:txBody>
      </p:sp>
      <p:pic>
        <p:nvPicPr>
          <p:cNvPr id="26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26 of 57</a:t>
            </a:r>
          </a:p>
        </p:txBody>
      </p:sp>
      <p:pic>
        <p:nvPicPr>
          <p:cNvPr id="27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27 of 57</a:t>
            </a:r>
          </a:p>
        </p:txBody>
      </p:sp>
      <p:pic>
        <p:nvPicPr>
          <p:cNvPr id="27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lide 27 title1.png" descr="slide 2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525" y="995362"/>
            <a:ext cx="3043238" cy="84137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1371600" y="2244434"/>
            <a:ext cx="6792913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You have already learned that the infinitive of a verb in Spanish ends in </a:t>
            </a:r>
            <a:r>
              <a:rPr b="1" sz="2000">
                <a:solidFill>
                  <a:srgbClr val="FF3300"/>
                </a:solidFill>
              </a:rPr>
              <a:t>____________</a:t>
            </a:r>
            <a:r>
              <a:rPr sz="2000"/>
              <a:t>. The infinitive often follows another verb or expression. You have already seen the infinitive used in the following sentences. </a:t>
            </a:r>
          </a:p>
        </p:txBody>
      </p:sp>
      <p:grpSp>
        <p:nvGrpSpPr>
          <p:cNvPr id="281" name="Group 281"/>
          <p:cNvGrpSpPr/>
          <p:nvPr/>
        </p:nvGrpSpPr>
        <p:grpSpPr>
          <a:xfrm>
            <a:off x="2425700" y="3719222"/>
            <a:ext cx="3849688" cy="375231"/>
            <a:chOff x="0" y="0"/>
            <a:chExt cx="3849687" cy="375230"/>
          </a:xfrm>
        </p:grpSpPr>
        <p:sp>
          <p:nvSpPr>
            <p:cNvPr id="279" name="Shape 279"/>
            <p:cNvSpPr/>
            <p:nvPr/>
          </p:nvSpPr>
          <p:spPr>
            <a:xfrm>
              <a:off x="2805112" y="95540"/>
              <a:ext cx="246063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0"/>
              <a:ext cx="3849688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¿Qué desean ustedes tomar?</a:t>
              </a:r>
            </a:p>
          </p:txBody>
        </p:sp>
      </p:grpSp>
      <p:sp>
        <p:nvSpPr>
          <p:cNvPr id="282" name="Shape 282"/>
          <p:cNvSpPr/>
          <p:nvPr/>
        </p:nvSpPr>
        <p:spPr>
          <a:xfrm>
            <a:off x="2184400" y="2528597"/>
            <a:ext cx="18176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0000"/>
                </a:solidFill>
              </a:rPr>
              <a:t>-ar, -er, </a:t>
            </a:r>
            <a:r>
              <a:rPr sz="2000">
                <a:solidFill>
                  <a:srgbClr val="FF3300"/>
                </a:solidFill>
              </a:rPr>
              <a:t>or</a:t>
            </a:r>
            <a:r>
              <a:rPr b="1" sz="2000">
                <a:solidFill>
                  <a:srgbClr val="FF0000"/>
                </a:solidFill>
              </a:rPr>
              <a:t> -ir</a:t>
            </a:r>
          </a:p>
        </p:txBody>
      </p:sp>
      <p:sp>
        <p:nvSpPr>
          <p:cNvPr id="283" name="Shape 283"/>
          <p:cNvSpPr/>
          <p:nvPr/>
        </p:nvSpPr>
        <p:spPr>
          <a:xfrm>
            <a:off x="1011237" y="2212975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1.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2425700" y="4074822"/>
            <a:ext cx="3849688" cy="667331"/>
            <a:chOff x="0" y="0"/>
            <a:chExt cx="3849687" cy="667330"/>
          </a:xfrm>
        </p:grpSpPr>
        <p:sp>
          <p:nvSpPr>
            <p:cNvPr id="284" name="Shape 284"/>
            <p:cNvSpPr/>
            <p:nvPr/>
          </p:nvSpPr>
          <p:spPr>
            <a:xfrm>
              <a:off x="2716212" y="241590"/>
              <a:ext cx="239713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1455737" y="243177"/>
              <a:ext cx="246063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0" y="0"/>
              <a:ext cx="3849688" cy="667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Debes estudiar y aprender más. </a:t>
              </a:r>
            </a:p>
          </p:txBody>
        </p:sp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2"/>
      <p:bldP build="whole" bldLvl="1" animBg="1" rev="0" advAuto="0" spid="282" grpId="1"/>
      <p:bldP build="whole" bldLvl="1" animBg="1" rev="0" advAuto="0" spid="287" grpId="3"/>
      <p:bldP build="whole" bldLvl="1" animBg="1" rev="0" advAuto="0" spid="276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28 of 57</a:t>
            </a:r>
          </a:p>
        </p:txBody>
      </p:sp>
      <p:pic>
        <p:nvPicPr>
          <p:cNvPr id="29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22387" y="2082509"/>
            <a:ext cx="6581776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Here are some other useful expressions that are followed by </a:t>
            </a:r>
            <a:endParaRPr sz="2000"/>
          </a:p>
          <a:p>
            <a:pPr lvl="0"/>
            <a:r>
              <a:rPr sz="2000"/>
              <a:t>the infinitive. </a:t>
            </a:r>
          </a:p>
        </p:txBody>
      </p:sp>
      <p:sp>
        <p:nvSpPr>
          <p:cNvPr id="293" name="Shape 293"/>
          <p:cNvSpPr/>
          <p:nvPr/>
        </p:nvSpPr>
        <p:spPr>
          <a:xfrm>
            <a:off x="1909762" y="3147722"/>
            <a:ext cx="1319214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/>
              <a:t>tener que </a:t>
            </a:r>
            <a:endParaRPr b="1" sz="2000"/>
          </a:p>
          <a:p>
            <a:pPr lvl="0"/>
            <a:r>
              <a:rPr b="1" sz="2000"/>
              <a:t>ir a</a:t>
            </a:r>
            <a:endParaRPr b="1" sz="2000"/>
          </a:p>
          <a:p>
            <a:pPr lvl="0"/>
            <a:r>
              <a:rPr b="1" sz="2000"/>
              <a:t>acabar de</a:t>
            </a:r>
          </a:p>
        </p:txBody>
      </p:sp>
      <p:sp>
        <p:nvSpPr>
          <p:cNvPr id="294" name="Shape 294"/>
          <p:cNvSpPr/>
          <p:nvPr/>
        </p:nvSpPr>
        <p:spPr>
          <a:xfrm>
            <a:off x="1893887" y="4398672"/>
            <a:ext cx="576916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—Tengo que comer algo. Voy a ir a la cafetería.</a:t>
            </a:r>
          </a:p>
        </p:txBody>
      </p:sp>
      <p:sp>
        <p:nvSpPr>
          <p:cNvPr id="295" name="Shape 295"/>
          <p:cNvSpPr/>
          <p:nvPr/>
        </p:nvSpPr>
        <p:spPr>
          <a:xfrm>
            <a:off x="1893887" y="4895559"/>
            <a:ext cx="556588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—Yo no. Acabo de comer y no tengo hambre.</a:t>
            </a:r>
          </a:p>
        </p:txBody>
      </p:sp>
      <p:sp>
        <p:nvSpPr>
          <p:cNvPr id="296" name="Shape 296"/>
          <p:cNvSpPr/>
          <p:nvPr/>
        </p:nvSpPr>
        <p:spPr>
          <a:xfrm>
            <a:off x="3436937" y="3131847"/>
            <a:ext cx="22987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i="1" sz="2000">
                <a:solidFill>
                  <a:srgbClr val="FF0000"/>
                </a:solidFill>
              </a:rPr>
              <a:t>to have to</a:t>
            </a:r>
            <a:r>
              <a:rPr sz="2000"/>
              <a:t>	</a:t>
            </a:r>
          </a:p>
        </p:txBody>
      </p:sp>
      <p:sp>
        <p:nvSpPr>
          <p:cNvPr id="297" name="Shape 297"/>
          <p:cNvSpPr/>
          <p:nvPr/>
        </p:nvSpPr>
        <p:spPr>
          <a:xfrm>
            <a:off x="3427412" y="3441409"/>
            <a:ext cx="17668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00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0000"/>
                </a:solidFill>
              </a:rPr>
              <a:t>to be going to</a:t>
            </a:r>
          </a:p>
        </p:txBody>
      </p:sp>
      <p:sp>
        <p:nvSpPr>
          <p:cNvPr id="298" name="Shape 298"/>
          <p:cNvSpPr/>
          <p:nvPr/>
        </p:nvSpPr>
        <p:spPr>
          <a:xfrm>
            <a:off x="3430587" y="3593809"/>
            <a:ext cx="329723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00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0000"/>
                </a:solidFill>
              </a:rPr>
              <a:t>to have just (done something)</a:t>
            </a:r>
          </a:p>
        </p:txBody>
      </p:sp>
      <p:sp>
        <p:nvSpPr>
          <p:cNvPr id="299" name="Shape 299"/>
          <p:cNvSpPr/>
          <p:nvPr/>
        </p:nvSpPr>
        <p:spPr>
          <a:xfrm>
            <a:off x="963612" y="2203450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2.</a:t>
            </a:r>
          </a:p>
        </p:txBody>
      </p:sp>
      <p:pic>
        <p:nvPicPr>
          <p:cNvPr id="300" name="slide 27 title1.png" descr="slide 2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525" y="995362"/>
            <a:ext cx="3043238" cy="84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quickpass_04_grammar.png" descr="quickpass_04_grammar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5200" y="260350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3"/>
      <p:bldP build="whole" bldLvl="1" animBg="1" rev="0" advAuto="0" spid="297" grpId="2"/>
      <p:bldP build="whole" bldLvl="1" animBg="1" rev="0" advAuto="0" spid="294" grpId="4"/>
      <p:bldP build="whole" bldLvl="1" animBg="1" rev="0" advAuto="0" spid="296" grpId="1"/>
      <p:bldP build="whole" bldLvl="1" animBg="1" rev="0" advAuto="0" spid="295" grpId="5"/>
      <p:bldP build="whole" bldLvl="1" animBg="1" rev="0" advAuto="0" spid="291" grpId="6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29 of 57</a:t>
            </a:r>
          </a:p>
        </p:txBody>
      </p:sp>
      <p:pic>
        <p:nvPicPr>
          <p:cNvPr id="304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 of 57</a:t>
            </a:r>
          </a:p>
        </p:txBody>
      </p:sp>
      <p:pic>
        <p:nvPicPr>
          <p:cNvPr id="3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Cap04slide03.png" descr="Cap04slide0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2566987"/>
            <a:ext cx="7593013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slide 3 txt4b.png" descr="slide 3 txt4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9150" y="4851400"/>
            <a:ext cx="1778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lide 3 txt3b.png" descr="slide 3 txt3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38337" y="4900612"/>
            <a:ext cx="1003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Slide 3 Title.png" descr="Slide 3 Titl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5925" y="1463675"/>
            <a:ext cx="16891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slide 3 txt1a.png" descr="slide 3 txt1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55975" y="2351087"/>
            <a:ext cx="16637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slide 3 txt2a.png" descr="slide 3 txt2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34050" y="2078037"/>
            <a:ext cx="1473200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lide 2 titletext1.png" descr="slide 2 titletext1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1450" y="1028700"/>
            <a:ext cx="23622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5"/>
      <p:bldP build="whole" bldLvl="1" animBg="1" rev="0" advAuto="0" spid="41" grpId="2"/>
      <p:bldP build="whole" bldLvl="1" animBg="1" rev="0" advAuto="0" spid="38" grpId="3"/>
      <p:bldP build="whole" bldLvl="1" animBg="1" rev="0" advAuto="0" spid="40" grpId="1"/>
      <p:bldP build="whole" bldLvl="1" animBg="1" rev="0" advAuto="0" spid="37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30 of 57</a:t>
            </a:r>
          </a:p>
        </p:txBody>
      </p:sp>
      <p:pic>
        <p:nvPicPr>
          <p:cNvPr id="30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693862" y="2362200"/>
            <a:ext cx="12223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Actividad 7</a:t>
            </a:r>
          </a:p>
        </p:txBody>
      </p:sp>
      <p:pic>
        <p:nvPicPr>
          <p:cNvPr id="310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slide 30 title1.png" descr="slide 30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525" y="1016000"/>
            <a:ext cx="20447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Cap04slide30.png" descr="Cap04slide3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3425" y="2044700"/>
            <a:ext cx="7593013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slide 30 txt1b.png" descr="slide 30 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52750" y="2200275"/>
            <a:ext cx="2197100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lide 30 txt2b.png" descr="slide 30 t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17912" y="2870200"/>
            <a:ext cx="3441701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slide 30 txt3b.png" descr="slide 30 t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13100" y="3500437"/>
            <a:ext cx="3784600" cy="139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lide 30 txt4b.png" descr="slide 30 txt4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6737" y="3382962"/>
            <a:ext cx="2374901" cy="88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4"/>
      <p:bldP build="whole" bldLvl="1" animBg="1" rev="0" advAuto="0" spid="308" grpId="5"/>
      <p:bldP build="whole" bldLvl="1" animBg="1" rev="0" advAuto="0" spid="313" grpId="1"/>
      <p:bldP build="whole" bldLvl="1" animBg="1" rev="0" advAuto="0" spid="314" grpId="2"/>
      <p:bldP build="whole" bldLvl="1" animBg="1" rev="0" advAuto="0" spid="316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31 of 57</a:t>
            </a:r>
          </a:p>
        </p:txBody>
      </p:sp>
      <p:pic>
        <p:nvPicPr>
          <p:cNvPr id="31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Cap04slide31.png" descr="Cap04slide3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0" y="2051050"/>
            <a:ext cx="7593013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slide 31 txt1b.png" descr="slide 31 t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98737" y="2193925"/>
            <a:ext cx="2984501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slide 31 txt2b.png" descr="slide 31 t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1800" y="2976562"/>
            <a:ext cx="26670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lide 31 txt3b.png" descr="slide 31 txt3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49512" y="3194050"/>
            <a:ext cx="27813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lide 31 txt4b.png" descr="slide 31 txt4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56062" y="3362325"/>
            <a:ext cx="2997201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lide 30 title1.png" descr="slide 30 title1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3525" y="1016000"/>
            <a:ext cx="20447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5"/>
      <p:bldP build="whole" bldLvl="1" animBg="1" rev="0" advAuto="0" spid="324" grpId="3"/>
      <p:bldP build="whole" bldLvl="1" animBg="1" rev="0" advAuto="0" spid="323" grpId="2"/>
      <p:bldP build="whole" bldLvl="1" animBg="1" rev="0" advAuto="0" spid="322" grpId="1"/>
      <p:bldP build="whole" bldLvl="1" animBg="1" rev="0" advAuto="0" spid="325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32 of 57</a:t>
            </a:r>
          </a:p>
        </p:txBody>
      </p:sp>
      <p:pic>
        <p:nvPicPr>
          <p:cNvPr id="32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Cap04slide32.png" descr="Cap04slide3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0" y="2051050"/>
            <a:ext cx="7593013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slide 32 txt1b.png" descr="slide 32 t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4450" y="2112962"/>
            <a:ext cx="2044700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lide 32 txt2b.png" descr="slide 32 t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57612" y="2624137"/>
            <a:ext cx="31369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slide 32 txt3b.png" descr="slide 32 txt3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51175" y="3354387"/>
            <a:ext cx="1917700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slide 32 txt4b.png" descr="slide 32 txt4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35462" y="3717925"/>
            <a:ext cx="2603501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slide 30 title1.png" descr="slide 30 title1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3525" y="1016000"/>
            <a:ext cx="20447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quickpass_conv_4.png" descr="C:\Users\Britta\Desktop\quicklpass\quickpass_conv_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16775" y="23336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  <p:bldP build="whole" bldLvl="1" animBg="1" rev="0" advAuto="0" spid="333" grpId="2"/>
      <p:bldP build="whole" bldLvl="1" animBg="1" rev="0" advAuto="0" spid="334" grpId="3"/>
      <p:bldP build="whole" bldLvl="1" animBg="1" rev="0" advAuto="0" spid="329" grpId="5"/>
      <p:bldP build="whole" bldLvl="1" animBg="1" rev="0" advAuto="0" spid="335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33 of 57</a:t>
            </a:r>
          </a:p>
        </p:txBody>
      </p:sp>
      <p:pic>
        <p:nvPicPr>
          <p:cNvPr id="34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34 of 57</a:t>
            </a:r>
          </a:p>
        </p:txBody>
      </p:sp>
      <p:pic>
        <p:nvPicPr>
          <p:cNvPr id="34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35 of 57</a:t>
            </a:r>
          </a:p>
        </p:txBody>
      </p:sp>
      <p:pic>
        <p:nvPicPr>
          <p:cNvPr id="34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36 of 57</a:t>
            </a:r>
          </a:p>
        </p:txBody>
      </p:sp>
      <p:pic>
        <p:nvPicPr>
          <p:cNvPr id="35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37 of 57</a:t>
            </a:r>
          </a:p>
        </p:txBody>
      </p:sp>
      <p:pic>
        <p:nvPicPr>
          <p:cNvPr id="35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slide 37 title1.png" descr="slide 3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5287" y="682625"/>
            <a:ext cx="4533901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2282825" y="1385597"/>
            <a:ext cx="642937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La familia de José Luis Aparicio vive en Madrid, la capital de España. La familia de Catalina Ayerbe vive en Granada, Nicaragua.</a:t>
            </a:r>
            <a:r>
              <a:rPr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60" name="Shape 360"/>
          <p:cNvSpPr/>
          <p:nvPr/>
        </p:nvSpPr>
        <p:spPr>
          <a:xfrm>
            <a:off x="2282825" y="2871497"/>
            <a:ext cx="6553200" cy="300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Por la mañana, cada familia toma el desayuno. Los Aparicio en España comen pan con mantequilla o mermelada. A veces comen churros. Los padres toman café con leche y José Luis y sus hermanos toman chocolate caliente. </a:t>
            </a:r>
            <a:endParaRPr sz="2000"/>
          </a:p>
          <a:p>
            <a:pPr lvl="0"/>
            <a:r>
              <a:rPr sz="2000"/>
              <a:t>   Los Ayerbe en Nicaragua también comen pan con mantequilla o mermelada. Y un plato muy popular es el gallopinto—una combinación de arroz con frijoles. Mucha gente come gallopinto con huevos para el desayuno. Y beben un jugo de una deliciosa fruta tropical.</a:t>
            </a:r>
            <a:r>
              <a:rPr sz="20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361" name="slide 37 title2a.png" descr="slide 37 title2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65375" y="2593975"/>
            <a:ext cx="17526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slide 37 pic1a.png" descr="slide 37 pic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450" y="3190875"/>
            <a:ext cx="2006600" cy="214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3"/>
      <p:bldP build="whole" bldLvl="1" animBg="1" rev="0" advAuto="0" spid="357" grpId="4"/>
      <p:bldP build="whole" bldLvl="1" animBg="1" rev="0" advAuto="0" spid="361" grpId="2"/>
      <p:bldP build="whole" bldLvl="1" animBg="1" rev="0" advAuto="0" spid="35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38 of 57</a:t>
            </a:r>
          </a:p>
        </p:txBody>
      </p:sp>
      <p:pic>
        <p:nvPicPr>
          <p:cNvPr id="36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4940300" y="2015834"/>
            <a:ext cx="3983038" cy="3004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Los Aparicio y los Ayerbe no regresan a casa a tomar el almuerzo. Los jóvenes comen en la cafetería </a:t>
            </a:r>
            <a:endParaRPr sz="2000"/>
          </a:p>
          <a:p>
            <a:pPr lvl="0"/>
            <a:r>
              <a:rPr sz="2000"/>
              <a:t>de la escuela o en un café o cafetería cerca de la escuela o en un puesto o tenderete¹ de comida. Para el almuerzo comen simplemente una pizza o un bocadillo. </a:t>
            </a:r>
          </a:p>
        </p:txBody>
      </p:sp>
      <p:pic>
        <p:nvPicPr>
          <p:cNvPr id="368" name="slide 37 title1.png" descr="slide 3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5287" y="682625"/>
            <a:ext cx="4533901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5351462" y="5115013"/>
            <a:ext cx="28686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¹</a:t>
            </a:r>
            <a:r>
              <a:t>puesto, tenderete    </a:t>
            </a:r>
            <a:r>
              <a:rPr i="1"/>
              <a:t>stand</a:t>
            </a:r>
          </a:p>
        </p:txBody>
      </p:sp>
      <p:pic>
        <p:nvPicPr>
          <p:cNvPr id="370" name="Cap04slide38.png" descr="Cap04slide3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887" y="2286000"/>
            <a:ext cx="4140201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slide 39 title1.png" descr="slide 39 title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49825" y="1765300"/>
            <a:ext cx="1765300" cy="35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1"/>
      <p:bldP build="whole" bldLvl="1" animBg="1" rev="0" advAuto="0" spid="369" grpId="2"/>
      <p:bldP build="whole" bldLvl="1" animBg="1" rev="0" advAuto="0" spid="366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39 of 57</a:t>
            </a:r>
          </a:p>
        </p:txBody>
      </p:sp>
      <p:pic>
        <p:nvPicPr>
          <p:cNvPr id="37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slide 37 title1.png" descr="slide 3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5287" y="682625"/>
            <a:ext cx="4533901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4470400" y="1844384"/>
            <a:ext cx="4297363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En España comen a veces una tortilla a la española. No es como una tortilla mexicana. Es un tipo de </a:t>
            </a:r>
            <a:r>
              <a:rPr i="1" sz="2000"/>
              <a:t>omelet </a:t>
            </a:r>
            <a:r>
              <a:rPr sz="2000"/>
              <a:t>de patatas, cebolla² y huevos. A veces Catalina y sus amigos comen carne asada³ con arroz y frijoles o unas bocas (tapas) como tostones con queso.</a:t>
            </a:r>
            <a:r>
              <a:rPr b="1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78" name="Shape 378"/>
          <p:cNvSpPr/>
          <p:nvPr/>
        </p:nvSpPr>
        <p:spPr>
          <a:xfrm>
            <a:off x="5021262" y="4386350"/>
            <a:ext cx="20923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²cebolla    </a:t>
            </a:r>
            <a:r>
              <a:rPr i="1"/>
              <a:t>onion</a:t>
            </a:r>
          </a:p>
        </p:txBody>
      </p:sp>
      <p:sp>
        <p:nvSpPr>
          <p:cNvPr id="379" name="Shape 379"/>
          <p:cNvSpPr/>
          <p:nvPr/>
        </p:nvSpPr>
        <p:spPr>
          <a:xfrm>
            <a:off x="5033962" y="4902288"/>
            <a:ext cx="23558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³asada    </a:t>
            </a:r>
            <a:r>
              <a:rPr i="1"/>
              <a:t>roasted</a:t>
            </a:r>
            <a:r>
              <a:rPr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380" name="Cap04slide39.png" descr="Cap04slide3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150" y="1906587"/>
            <a:ext cx="40005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slide 39 title1.png" descr="slide 39 title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83100" y="1460500"/>
            <a:ext cx="1765300" cy="35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2"/>
      <p:bldP build="whole" bldLvl="1" animBg="1" rev="0" advAuto="0" spid="379" grpId="3"/>
      <p:bldP build="whole" bldLvl="1" animBg="1" rev="0" advAuto="0" spid="375" grpId="4"/>
      <p:bldP build="whole" bldLvl="1" animBg="1" rev="0" advAuto="0" spid="3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ap04slide04.png" descr="Cap04slide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" y="2555875"/>
            <a:ext cx="8253413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 of 57</a:t>
            </a:r>
          </a:p>
        </p:txBody>
      </p:sp>
      <p:pic>
        <p:nvPicPr>
          <p:cNvPr id="4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slide 4 title1.png" descr="slide 4 title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850" y="1473200"/>
            <a:ext cx="12446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slide 4 txt4b.png" descr="slide 4 txt4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512" y="4551362"/>
            <a:ext cx="1003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slide 4 txt5b.png" descr="slide 4 txt5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49412" y="3621087"/>
            <a:ext cx="1003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lide 4 txt6b.png" descr="slide 4 txt6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0112" y="4730750"/>
            <a:ext cx="2120901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lide 4 txt7b.png" descr="slide 4 txt7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08525" y="4810125"/>
            <a:ext cx="17145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lide 4 txt8b.png" descr="slide 4 txt8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72212" y="4125912"/>
            <a:ext cx="1003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slide 4 txt9b.png" descr="slide 4 txt9b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81812" y="4938712"/>
            <a:ext cx="1511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lide 3 txt1a.png" descr="slide 3 txt1a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04962" y="2347912"/>
            <a:ext cx="901701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slide 4 txt2a.png" descr="slide 4 txt2a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544887" y="2322512"/>
            <a:ext cx="7366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slide 4 txt3a.png" descr="slide 4 txt3a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104062" y="2854325"/>
            <a:ext cx="990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 flipH="1">
            <a:off x="1597025" y="3870325"/>
            <a:ext cx="295275" cy="114301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9" name="Shape 59"/>
          <p:cNvSpPr/>
          <p:nvPr/>
        </p:nvSpPr>
        <p:spPr>
          <a:xfrm flipH="1" flipV="1">
            <a:off x="1766887" y="3367087"/>
            <a:ext cx="223838" cy="263526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60" name="slide 2 titletext1.png" descr="slide 2 titletext1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71450" y="1028700"/>
            <a:ext cx="23622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5"/>
      <p:bldP build="whole" bldLvl="1" animBg="1" rev="0" advAuto="0" spid="53" grpId="9"/>
      <p:bldP build="whole" bldLvl="1" animBg="1" rev="0" advAuto="0" spid="51" grpId="7"/>
      <p:bldP build="whole" bldLvl="1" animBg="1" rev="0" advAuto="0" spid="59" grpId="2"/>
      <p:bldP build="whole" bldLvl="1" animBg="1" rev="0" advAuto="0" spid="58" grpId="3"/>
      <p:bldP build="whole" bldLvl="1" animBg="1" rev="0" advAuto="0" spid="56" grpId="6"/>
      <p:bldP build="whole" bldLvl="1" animBg="1" rev="0" advAuto="0" spid="52" grpId="10"/>
      <p:bldP build="whole" bldLvl="1" animBg="1" rev="0" advAuto="0" spid="50" grpId="1"/>
      <p:bldP build="whole" bldLvl="1" animBg="1" rev="0" advAuto="0" spid="55" grpId="4"/>
      <p:bldP build="whole" bldLvl="1" animBg="1" rev="0" advAuto="0" spid="47" grpId="12"/>
      <p:bldP build="whole" bldLvl="1" animBg="1" rev="0" advAuto="0" spid="54" grpId="11"/>
      <p:bldP build="whole" bldLvl="1" animBg="1" rev="0" advAuto="0" spid="57" grpId="8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40 of 57</a:t>
            </a:r>
          </a:p>
        </p:txBody>
      </p:sp>
      <p:pic>
        <p:nvPicPr>
          <p:cNvPr id="38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slide 37 title1.png" descr="slide 37 title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5287" y="682625"/>
            <a:ext cx="4533901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5245100" y="2065047"/>
            <a:ext cx="3427413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Por lo general los Aparicio y los Ayerbe cenan en casa. Pero, ¿a qué hora? Pues, en España no cenan hasta las diez o diez y media. En Nicaragua como en otros países latinoamericanos cenan a eso de</a:t>
            </a:r>
            <a:r>
              <a:rPr baseline="30000" sz="2000"/>
              <a:t>4</a:t>
            </a:r>
            <a:r>
              <a:rPr sz="2000"/>
              <a:t> las ocho. </a:t>
            </a:r>
          </a:p>
        </p:txBody>
      </p:sp>
      <p:sp>
        <p:nvSpPr>
          <p:cNvPr id="388" name="Shape 388"/>
          <p:cNvSpPr/>
          <p:nvPr/>
        </p:nvSpPr>
        <p:spPr>
          <a:xfrm>
            <a:off x="5856287" y="4729250"/>
            <a:ext cx="23399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4</a:t>
            </a:r>
            <a:r>
              <a:t>a eso de    </a:t>
            </a:r>
            <a:r>
              <a:rPr i="1"/>
              <a:t>at about</a:t>
            </a:r>
          </a:p>
        </p:txBody>
      </p:sp>
      <p:sp>
        <p:nvSpPr>
          <p:cNvPr id="389" name="Shape 389"/>
          <p:cNvSpPr/>
          <p:nvPr/>
        </p:nvSpPr>
        <p:spPr>
          <a:xfrm>
            <a:off x="330200" y="4646612"/>
            <a:ext cx="45085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Aquí vemos unos edificios bonitos en Granada, Nicaragua. La familia de Catalina vive en Granada, una ciudad colonial.</a:t>
            </a:r>
          </a:p>
        </p:txBody>
      </p:sp>
      <p:pic>
        <p:nvPicPr>
          <p:cNvPr id="390" name="Cap04slide40.png" descr="Cap04slide4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6862" y="1743075"/>
            <a:ext cx="4572001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Slide 40 title2.png" descr="Slide 40 title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54625" y="1676400"/>
            <a:ext cx="12319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  <p:bldP build="whole" bldLvl="1" animBg="1" rev="0" advAuto="0" spid="385" grpId="3"/>
      <p:bldP build="whole" bldLvl="1" animBg="1" rev="0" advAuto="0" spid="388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41 of 57</a:t>
            </a:r>
          </a:p>
        </p:txBody>
      </p:sp>
      <p:pic>
        <p:nvPicPr>
          <p:cNvPr id="39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42 of 57</a:t>
            </a:r>
          </a:p>
        </p:txBody>
      </p:sp>
      <p:pic>
        <p:nvPicPr>
          <p:cNvPr id="39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4043362" y="1717384"/>
            <a:ext cx="4784726" cy="329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    Después de las clases en España y Latinoamérica muchos alumnos van a un café o una cafetería. Muchos cafés tienen una terraza al aire libre¹. Cuando hace buen tiempo buscan una mesa libre en la terraza. </a:t>
            </a:r>
            <a:endParaRPr sz="2000"/>
          </a:p>
          <a:p>
            <a:pPr lvl="0"/>
            <a:r>
              <a:rPr sz="2000"/>
              <a:t>   En el café toman un refresco si solo tienen sed o toman una merienda si tienen hambre. En el café ven a sus amigos y conversan con ellos. Hablan de muchas cosas. </a:t>
            </a:r>
          </a:p>
        </p:txBody>
      </p:sp>
      <p:pic>
        <p:nvPicPr>
          <p:cNvPr id="400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4473575" y="5022938"/>
            <a:ext cx="24955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¹al aire libre    </a:t>
            </a:r>
            <a:r>
              <a:rPr i="1"/>
              <a:t>outdoors</a:t>
            </a:r>
            <a:r>
              <a:t> </a:t>
            </a:r>
          </a:p>
        </p:txBody>
      </p:sp>
      <p:sp>
        <p:nvSpPr>
          <p:cNvPr id="402" name="Shape 402"/>
          <p:cNvSpPr/>
          <p:nvPr/>
        </p:nvSpPr>
        <p:spPr>
          <a:xfrm>
            <a:off x="373062" y="5346700"/>
            <a:ext cx="328136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Las jóvenes toman una merienda y un refresco en un café en la Plaza Mayor en Madrid.</a:t>
            </a:r>
          </a:p>
        </p:txBody>
      </p:sp>
      <p:pic>
        <p:nvPicPr>
          <p:cNvPr id="403" name="Cap04slide42.png" descr="Cap04slide4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825" y="1541462"/>
            <a:ext cx="28194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slide 42 title2.png" descr="slide 42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44950" y="1450975"/>
            <a:ext cx="160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slide 42 title1.png" descr="slide 42 title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8725" y="619125"/>
            <a:ext cx="38735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2"/>
      <p:bldP build="whole" bldLvl="1" animBg="1" rev="0" advAuto="0" spid="398" grpId="3"/>
      <p:bldP build="whole" bldLvl="1" animBg="1" rev="0" advAuto="0" spid="39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43 of 57</a:t>
            </a:r>
          </a:p>
        </p:txBody>
      </p:sp>
      <p:pic>
        <p:nvPicPr>
          <p:cNvPr id="40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>
            <a:off x="4059237" y="1553872"/>
            <a:ext cx="4749801" cy="358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    Los universitarios van a un mesón. </a:t>
            </a:r>
            <a:endParaRPr sz="2000"/>
          </a:p>
          <a:p>
            <a:pPr lvl="0"/>
            <a:r>
              <a:rPr sz="2000"/>
              <a:t>Los mesones son muy populares en España pero hay mesones en Latinoamérica también. En el mesón los estudiantes hablan con sus amigos y comen tapas en España </a:t>
            </a:r>
            <a:endParaRPr sz="2000"/>
          </a:p>
          <a:p>
            <a:pPr lvl="0"/>
            <a:r>
              <a:rPr sz="2000"/>
              <a:t>o antojitos en Latinoamérica. No tienen </a:t>
            </a:r>
            <a:endParaRPr sz="2000"/>
          </a:p>
          <a:p>
            <a:pPr lvl="0"/>
            <a:r>
              <a:rPr sz="2000"/>
              <a:t>que leer un menú porque ven los antojitos </a:t>
            </a:r>
            <a:endParaRPr sz="2000"/>
          </a:p>
          <a:p>
            <a:pPr lvl="0"/>
            <a:r>
              <a:rPr sz="2000"/>
              <a:t>o tapas en platos en una barra² y seleccionan los antojitos que desean comer.</a:t>
            </a:r>
            <a:r>
              <a:rPr b="1" sz="2000"/>
              <a:t> </a:t>
            </a:r>
          </a:p>
        </p:txBody>
      </p:sp>
      <p:pic>
        <p:nvPicPr>
          <p:cNvPr id="410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4575175" y="5013413"/>
            <a:ext cx="17954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²barra    </a:t>
            </a:r>
            <a:r>
              <a:rPr i="1"/>
              <a:t>counter</a:t>
            </a:r>
          </a:p>
        </p:txBody>
      </p:sp>
      <p:sp>
        <p:nvSpPr>
          <p:cNvPr id="412" name="Shape 412"/>
          <p:cNvSpPr/>
          <p:nvPr/>
        </p:nvSpPr>
        <p:spPr>
          <a:xfrm>
            <a:off x="558800" y="5426075"/>
            <a:ext cx="29495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Tapas en una barra de una cafetería en España</a:t>
            </a:r>
          </a:p>
        </p:txBody>
      </p:sp>
      <p:pic>
        <p:nvPicPr>
          <p:cNvPr id="413" name="Cap04slide43.png" descr="Cap04slide4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300" y="1560512"/>
            <a:ext cx="28575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Slide 43 title2.png" descr="Slide 43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54475" y="1460500"/>
            <a:ext cx="19558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slide 42 title1.png" descr="slide 42 title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8725" y="619125"/>
            <a:ext cx="38735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1"/>
      <p:bldP build="whole" bldLvl="1" animBg="1" rev="0" advAuto="0" spid="408" grpId="3"/>
      <p:bldP build="whole" bldLvl="1" animBg="1" rev="0" advAuto="0" spid="411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44 of 57</a:t>
            </a:r>
          </a:p>
        </p:txBody>
      </p:sp>
      <p:pic>
        <p:nvPicPr>
          <p:cNvPr id="419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5407025" y="2060284"/>
            <a:ext cx="3563938" cy="271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A veces entra en el mesón un grupo de tunos. Los tunos son músicos que tocan³ la guitarra </a:t>
            </a:r>
            <a:endParaRPr sz="2000"/>
          </a:p>
          <a:p>
            <a:pPr lvl="0"/>
            <a:r>
              <a:rPr sz="2000"/>
              <a:t>y cantan</a:t>
            </a:r>
            <a:r>
              <a:rPr baseline="30000" sz="2000"/>
              <a:t>4</a:t>
            </a:r>
            <a:r>
              <a:rPr sz="2000"/>
              <a:t>. Los estudiantes cantan con ellos. Los tunos son populares sobre todo en España y en Guanajuato, México. </a:t>
            </a:r>
          </a:p>
        </p:txBody>
      </p:sp>
      <p:sp>
        <p:nvSpPr>
          <p:cNvPr id="421" name="Shape 421"/>
          <p:cNvSpPr/>
          <p:nvPr/>
        </p:nvSpPr>
        <p:spPr>
          <a:xfrm>
            <a:off x="5883275" y="4648288"/>
            <a:ext cx="19478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³tocan   </a:t>
            </a:r>
            <a:r>
              <a:rPr i="1"/>
              <a:t>play</a:t>
            </a:r>
            <a:r>
              <a:t> </a:t>
            </a:r>
          </a:p>
        </p:txBody>
      </p:sp>
      <p:sp>
        <p:nvSpPr>
          <p:cNvPr id="422" name="Shape 422"/>
          <p:cNvSpPr/>
          <p:nvPr/>
        </p:nvSpPr>
        <p:spPr>
          <a:xfrm>
            <a:off x="5873750" y="5122950"/>
            <a:ext cx="19478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4</a:t>
            </a:r>
            <a:r>
              <a:t>cantan   </a:t>
            </a:r>
            <a:r>
              <a:rPr i="1"/>
              <a:t>sing</a:t>
            </a:r>
            <a:r>
              <a:t> </a:t>
            </a:r>
          </a:p>
        </p:txBody>
      </p:sp>
      <p:pic>
        <p:nvPicPr>
          <p:cNvPr id="423" name="Cap04slide44.png" descr="Cap04slide4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200" y="2047875"/>
            <a:ext cx="47244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slide 44 title2.png" descr="slide 44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7025" y="1781175"/>
            <a:ext cx="15748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slide 42 title1.png" descr="slide 42 title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8725" y="619125"/>
            <a:ext cx="38735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4"/>
      <p:bldP build="whole" bldLvl="1" animBg="1" rev="0" advAuto="0" spid="422" grpId="3"/>
      <p:bldP build="whole" bldLvl="1" animBg="1" rev="0" advAuto="0" spid="421" grpId="2"/>
      <p:bldP build="whole" bldLvl="1" animBg="1" rev="0" advAuto="0" spid="42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45 of 57</a:t>
            </a:r>
          </a:p>
        </p:txBody>
      </p:sp>
      <p:pic>
        <p:nvPicPr>
          <p:cNvPr id="42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46 of 57</a:t>
            </a:r>
          </a:p>
        </p:txBody>
      </p:sp>
      <p:pic>
        <p:nvPicPr>
          <p:cNvPr id="43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slide 46-47 title2.png" descr="slide 46-47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506537"/>
            <a:ext cx="29083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2263775" y="2153339"/>
            <a:ext cx="2187575" cy="182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comida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desayuno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almuerzo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cena                         vegetariano(a)</a:t>
            </a:r>
            <a:r>
              <a:rPr sz="2000"/>
              <a:t> </a:t>
            </a:r>
          </a:p>
        </p:txBody>
      </p:sp>
      <p:sp>
        <p:nvSpPr>
          <p:cNvPr id="437" name="Shape 437"/>
          <p:cNvSpPr/>
          <p:nvPr/>
        </p:nvSpPr>
        <p:spPr>
          <a:xfrm>
            <a:off x="4911725" y="2139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meal, food</a:t>
            </a:r>
          </a:p>
        </p:txBody>
      </p:sp>
      <p:sp>
        <p:nvSpPr>
          <p:cNvPr id="438" name="Shape 438"/>
          <p:cNvSpPr/>
          <p:nvPr/>
        </p:nvSpPr>
        <p:spPr>
          <a:xfrm>
            <a:off x="4911725" y="2515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breakfast</a:t>
            </a:r>
          </a:p>
        </p:txBody>
      </p:sp>
      <p:sp>
        <p:nvSpPr>
          <p:cNvPr id="439" name="Shape 439"/>
          <p:cNvSpPr/>
          <p:nvPr/>
        </p:nvSpPr>
        <p:spPr>
          <a:xfrm>
            <a:off x="4911725" y="2896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lunch</a:t>
            </a:r>
          </a:p>
        </p:txBody>
      </p:sp>
      <p:sp>
        <p:nvSpPr>
          <p:cNvPr id="440" name="Shape 440"/>
          <p:cNvSpPr/>
          <p:nvPr/>
        </p:nvSpPr>
        <p:spPr>
          <a:xfrm>
            <a:off x="4911725" y="3276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dinner</a:t>
            </a:r>
          </a:p>
        </p:txBody>
      </p:sp>
      <p:sp>
        <p:nvSpPr>
          <p:cNvPr id="441" name="Shape 441"/>
          <p:cNvSpPr/>
          <p:nvPr/>
        </p:nvSpPr>
        <p:spPr>
          <a:xfrm>
            <a:off x="4911725" y="36684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vegetarian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0" grpId="4"/>
      <p:bldP build="whole" bldLvl="1" animBg="1" rev="0" advAuto="0" spid="432" grpId="6"/>
      <p:bldP build="whole" bldLvl="1" animBg="1" rev="0" advAuto="0" spid="441" grpId="5"/>
      <p:bldP build="whole" bldLvl="1" animBg="1" rev="0" advAuto="0" spid="437" grpId="1"/>
      <p:bldP build="whole" bldLvl="1" animBg="1" rev="0" advAuto="0" spid="438" grpId="2"/>
      <p:bldP build="whole" bldLvl="1" animBg="1" rev="0" advAuto="0" spid="439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47 of 57</a:t>
            </a:r>
          </a:p>
        </p:txBody>
      </p:sp>
      <p:pic>
        <p:nvPicPr>
          <p:cNvPr id="44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2455862" y="2162315"/>
            <a:ext cx="2187576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tener hambre            tener sed                   tomar                        comer                       beber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cenar</a:t>
            </a:r>
            <a:r>
              <a:rPr sz="2000"/>
              <a:t> </a:t>
            </a:r>
          </a:p>
        </p:txBody>
      </p:sp>
      <p:sp>
        <p:nvSpPr>
          <p:cNvPr id="448" name="Shape 448"/>
          <p:cNvSpPr/>
          <p:nvPr/>
        </p:nvSpPr>
        <p:spPr>
          <a:xfrm>
            <a:off x="5003800" y="2139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be hungry </a:t>
            </a:r>
          </a:p>
        </p:txBody>
      </p:sp>
      <p:sp>
        <p:nvSpPr>
          <p:cNvPr id="449" name="Shape 449"/>
          <p:cNvSpPr/>
          <p:nvPr/>
        </p:nvSpPr>
        <p:spPr>
          <a:xfrm>
            <a:off x="5003800" y="2514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be thirsty</a:t>
            </a:r>
          </a:p>
        </p:txBody>
      </p:sp>
      <p:sp>
        <p:nvSpPr>
          <p:cNvPr id="450" name="Shape 450"/>
          <p:cNvSpPr/>
          <p:nvPr/>
        </p:nvSpPr>
        <p:spPr>
          <a:xfrm>
            <a:off x="5003800" y="2895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have (a meal)</a:t>
            </a:r>
          </a:p>
        </p:txBody>
      </p:sp>
      <p:sp>
        <p:nvSpPr>
          <p:cNvPr id="451" name="Shape 451"/>
          <p:cNvSpPr/>
          <p:nvPr/>
        </p:nvSpPr>
        <p:spPr>
          <a:xfrm>
            <a:off x="5003800" y="3282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eat</a:t>
            </a:r>
          </a:p>
        </p:txBody>
      </p:sp>
      <p:sp>
        <p:nvSpPr>
          <p:cNvPr id="452" name="Shape 452"/>
          <p:cNvSpPr/>
          <p:nvPr/>
        </p:nvSpPr>
        <p:spPr>
          <a:xfrm>
            <a:off x="5003800" y="3658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drink</a:t>
            </a:r>
          </a:p>
        </p:txBody>
      </p:sp>
      <p:sp>
        <p:nvSpPr>
          <p:cNvPr id="453" name="Shape 453"/>
          <p:cNvSpPr/>
          <p:nvPr/>
        </p:nvSpPr>
        <p:spPr>
          <a:xfrm>
            <a:off x="5003800" y="4038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have dinner</a:t>
            </a:r>
          </a:p>
        </p:txBody>
      </p:sp>
      <p:pic>
        <p:nvPicPr>
          <p:cNvPr id="454" name="slide 46-47 title2.png" descr="slide 46-47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506537"/>
            <a:ext cx="29083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3"/>
      <p:bldP build="whole" bldLvl="1" animBg="1" rev="0" advAuto="0" spid="449" grpId="2"/>
      <p:bldP build="whole" bldLvl="1" animBg="1" rev="0" advAuto="0" spid="451" grpId="4"/>
      <p:bldP build="whole" bldLvl="1" animBg="1" rev="0" advAuto="0" spid="448" grpId="1"/>
      <p:bldP build="whole" bldLvl="1" animBg="1" rev="0" advAuto="0" spid="444" grpId="7"/>
      <p:bldP build="whole" bldLvl="1" animBg="1" rev="0" advAuto="0" spid="453" grpId="6"/>
      <p:bldP build="whole" bldLvl="1" animBg="1" rev="0" advAuto="0" spid="452" grpId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48 of 57</a:t>
            </a:r>
          </a:p>
        </p:txBody>
      </p:sp>
      <p:pic>
        <p:nvPicPr>
          <p:cNvPr id="45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slide 48-50 title2.png" descr="slide 48-50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412" y="1497012"/>
            <a:ext cx="31623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/>
        </p:nvSpPr>
        <p:spPr>
          <a:xfrm>
            <a:off x="2120900" y="2171291"/>
            <a:ext cx="3478213" cy="255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las tostadas, el pan tostado     </a:t>
            </a:r>
            <a:br>
              <a:rPr sz="2000">
                <a:solidFill>
                  <a:srgbClr val="FF3300"/>
                </a:solidFill>
              </a:rPr>
            </a:br>
            <a:r>
              <a:rPr sz="2000">
                <a:solidFill>
                  <a:srgbClr val="FF3300"/>
                </a:solidFill>
              </a:rPr>
              <a:t>el panecillo                                   la mantequilla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cereal                                        el huevo                                       el tocino, el bacón                     un sándwich, un bocadillo </a:t>
            </a:r>
          </a:p>
        </p:txBody>
      </p:sp>
      <p:sp>
        <p:nvSpPr>
          <p:cNvPr id="462" name="Shape 462"/>
          <p:cNvSpPr/>
          <p:nvPr/>
        </p:nvSpPr>
        <p:spPr>
          <a:xfrm>
            <a:off x="5399087" y="2138072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toast</a:t>
            </a:r>
          </a:p>
        </p:txBody>
      </p:sp>
      <p:sp>
        <p:nvSpPr>
          <p:cNvPr id="463" name="Shape 463"/>
          <p:cNvSpPr/>
          <p:nvPr/>
        </p:nvSpPr>
        <p:spPr>
          <a:xfrm>
            <a:off x="5399087" y="2515897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roll</a:t>
            </a:r>
          </a:p>
        </p:txBody>
      </p:sp>
      <p:sp>
        <p:nvSpPr>
          <p:cNvPr id="464" name="Shape 464"/>
          <p:cNvSpPr/>
          <p:nvPr/>
        </p:nvSpPr>
        <p:spPr>
          <a:xfrm>
            <a:off x="5399087" y="2898484"/>
            <a:ext cx="21875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butter</a:t>
            </a:r>
          </a:p>
        </p:txBody>
      </p:sp>
      <p:sp>
        <p:nvSpPr>
          <p:cNvPr id="465" name="Shape 465"/>
          <p:cNvSpPr/>
          <p:nvPr/>
        </p:nvSpPr>
        <p:spPr>
          <a:xfrm>
            <a:off x="5399087" y="3279484"/>
            <a:ext cx="21875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cereal</a:t>
            </a:r>
          </a:p>
        </p:txBody>
      </p:sp>
      <p:sp>
        <p:nvSpPr>
          <p:cNvPr id="466" name="Shape 466"/>
          <p:cNvSpPr/>
          <p:nvPr/>
        </p:nvSpPr>
        <p:spPr>
          <a:xfrm>
            <a:off x="5399087" y="3662072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egg</a:t>
            </a:r>
          </a:p>
        </p:txBody>
      </p:sp>
      <p:sp>
        <p:nvSpPr>
          <p:cNvPr id="467" name="Shape 467"/>
          <p:cNvSpPr/>
          <p:nvPr/>
        </p:nvSpPr>
        <p:spPr>
          <a:xfrm>
            <a:off x="5399087" y="4039897"/>
            <a:ext cx="12636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bacon</a:t>
            </a:r>
          </a:p>
        </p:txBody>
      </p:sp>
      <p:sp>
        <p:nvSpPr>
          <p:cNvPr id="468" name="Shape 468"/>
          <p:cNvSpPr/>
          <p:nvPr/>
        </p:nvSpPr>
        <p:spPr>
          <a:xfrm>
            <a:off x="5399087" y="4417722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sandwich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3"/>
      <p:bldP build="whole" bldLvl="1" animBg="1" rev="0" advAuto="0" spid="468" grpId="7"/>
      <p:bldP build="whole" bldLvl="1" animBg="1" rev="0" advAuto="0" spid="463" grpId="2"/>
      <p:bldP build="whole" bldLvl="1" animBg="1" rev="0" advAuto="0" spid="462" grpId="1"/>
      <p:bldP build="whole" bldLvl="1" animBg="1" rev="0" advAuto="0" spid="465" grpId="4"/>
      <p:bldP build="whole" bldLvl="1" animBg="1" rev="0" advAuto="0" spid="466" grpId="5"/>
      <p:bldP build="whole" bldLvl="1" animBg="1" rev="0" advAuto="0" spid="457" grpId="8"/>
      <p:bldP build="whole" bldLvl="1" animBg="1" rev="0" advAuto="0" spid="467" grpId="6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49 of 57</a:t>
            </a:r>
          </a:p>
        </p:txBody>
      </p:sp>
      <p:pic>
        <p:nvPicPr>
          <p:cNvPr id="47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/>
        </p:nvSpPr>
        <p:spPr>
          <a:xfrm>
            <a:off x="2314575" y="2180268"/>
            <a:ext cx="3478213" cy="291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jamón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queso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ensalada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pizza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hamburguesa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carne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pollo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pescado </a:t>
            </a:r>
          </a:p>
        </p:txBody>
      </p:sp>
      <p:sp>
        <p:nvSpPr>
          <p:cNvPr id="475" name="Shape 475"/>
          <p:cNvSpPr/>
          <p:nvPr/>
        </p:nvSpPr>
        <p:spPr>
          <a:xfrm>
            <a:off x="5448300" y="2139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ham</a:t>
            </a:r>
          </a:p>
        </p:txBody>
      </p:sp>
      <p:sp>
        <p:nvSpPr>
          <p:cNvPr id="476" name="Shape 476"/>
          <p:cNvSpPr/>
          <p:nvPr/>
        </p:nvSpPr>
        <p:spPr>
          <a:xfrm>
            <a:off x="5448300" y="2517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cheese</a:t>
            </a:r>
          </a:p>
        </p:txBody>
      </p:sp>
      <p:sp>
        <p:nvSpPr>
          <p:cNvPr id="477" name="Shape 477"/>
          <p:cNvSpPr/>
          <p:nvPr/>
        </p:nvSpPr>
        <p:spPr>
          <a:xfrm>
            <a:off x="5448300" y="2898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salad</a:t>
            </a:r>
          </a:p>
        </p:txBody>
      </p:sp>
      <p:sp>
        <p:nvSpPr>
          <p:cNvPr id="478" name="Shape 478"/>
          <p:cNvSpPr/>
          <p:nvPr/>
        </p:nvSpPr>
        <p:spPr>
          <a:xfrm>
            <a:off x="5448299" y="3281072"/>
            <a:ext cx="122713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pizza</a:t>
            </a:r>
          </a:p>
        </p:txBody>
      </p:sp>
      <p:sp>
        <p:nvSpPr>
          <p:cNvPr id="479" name="Shape 479"/>
          <p:cNvSpPr/>
          <p:nvPr/>
        </p:nvSpPr>
        <p:spPr>
          <a:xfrm>
            <a:off x="5448300" y="3662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hamburger</a:t>
            </a:r>
          </a:p>
        </p:txBody>
      </p:sp>
      <p:sp>
        <p:nvSpPr>
          <p:cNvPr id="480" name="Shape 480"/>
          <p:cNvSpPr/>
          <p:nvPr/>
        </p:nvSpPr>
        <p:spPr>
          <a:xfrm>
            <a:off x="5448300" y="4044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meat</a:t>
            </a:r>
          </a:p>
        </p:txBody>
      </p:sp>
      <p:sp>
        <p:nvSpPr>
          <p:cNvPr id="481" name="Shape 481"/>
          <p:cNvSpPr/>
          <p:nvPr/>
        </p:nvSpPr>
        <p:spPr>
          <a:xfrm>
            <a:off x="5448300" y="4417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chicken</a:t>
            </a:r>
          </a:p>
        </p:txBody>
      </p:sp>
      <p:sp>
        <p:nvSpPr>
          <p:cNvPr id="482" name="Shape 482"/>
          <p:cNvSpPr/>
          <p:nvPr/>
        </p:nvSpPr>
        <p:spPr>
          <a:xfrm>
            <a:off x="5448300" y="4803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fish</a:t>
            </a:r>
          </a:p>
        </p:txBody>
      </p:sp>
      <p:pic>
        <p:nvPicPr>
          <p:cNvPr id="483" name="slide 48-50 title2.png" descr="slide 48-50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412" y="1497012"/>
            <a:ext cx="31623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81" grpId="7"/>
      <p:bldP build="whole" bldLvl="1" animBg="1" rev="0" advAuto="0" spid="477" grpId="3"/>
      <p:bldP build="whole" bldLvl="1" animBg="1" rev="0" advAuto="0" spid="479" grpId="5"/>
      <p:bldP build="whole" bldLvl="1" animBg="1" rev="0" advAuto="0" spid="471" grpId="9"/>
      <p:bldP build="whole" bldLvl="1" animBg="1" rev="0" advAuto="0" spid="482" grpId="8"/>
      <p:bldP build="whole" bldLvl="1" animBg="1" rev="0" advAuto="0" spid="475" grpId="1"/>
      <p:bldP build="whole" bldLvl="1" animBg="1" rev="0" advAuto="0" spid="478" grpId="4"/>
      <p:bldP build="whole" bldLvl="1" animBg="1" rev="0" advAuto="0" spid="480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 of 57</a:t>
            </a:r>
          </a:p>
        </p:txBody>
      </p:sp>
      <p:pic>
        <p:nvPicPr>
          <p:cNvPr id="6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Cap04slide05.png" descr="Cap04slide0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33675" y="2168525"/>
            <a:ext cx="3670300" cy="292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lide 5 txt1a.png" descr="slide 5 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00375" y="2039937"/>
            <a:ext cx="812800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lide 5 txt2a.png" descr="slide 5 t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1200" y="1962150"/>
            <a:ext cx="116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lide 5 txt3a.png" descr="slide 5 txt3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91187" y="2547937"/>
            <a:ext cx="10414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lide 5 txt4a.png" descr="slide 5 txt4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78012" y="3876675"/>
            <a:ext cx="1117601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lide 5 txt5a.png" descr="slide 5 txt5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97237" y="4721225"/>
            <a:ext cx="787401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lide 5 txt6a.png" descr="slide 5 txt6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32412" y="4957762"/>
            <a:ext cx="14351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 flipV="1">
            <a:off x="3730624" y="4208462"/>
            <a:ext cx="571502" cy="4365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Shape 73"/>
          <p:cNvSpPr/>
          <p:nvPr/>
        </p:nvSpPr>
        <p:spPr>
          <a:xfrm flipH="1" flipV="1">
            <a:off x="5424487" y="4208462"/>
            <a:ext cx="331788" cy="788988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74" name="slide 5 title.png" descr="slide 5 title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2412" y="1033462"/>
            <a:ext cx="2311401" cy="38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5"/>
      <p:bldP build="whole" bldLvl="1" animBg="1" rev="0" advAuto="0" spid="72" grpId="6"/>
      <p:bldP build="whole" bldLvl="1" animBg="1" rev="0" advAuto="0" spid="71" grpId="7"/>
      <p:bldP build="whole" bldLvl="1" animBg="1" rev="0" advAuto="0" spid="73" grpId="8"/>
      <p:bldP build="whole" bldLvl="1" animBg="1" rev="0" advAuto="0" spid="68" grpId="3"/>
      <p:bldP build="whole" bldLvl="1" animBg="1" rev="0" advAuto="0" spid="69" grpId="4"/>
      <p:bldP build="whole" bldLvl="1" animBg="1" rev="0" advAuto="0" spid="67" grpId="2"/>
      <p:bldP build="whole" bldLvl="1" animBg="1" rev="0" advAuto="0" spid="66" grpId="1"/>
      <p:bldP build="whole" bldLvl="1" animBg="1" rev="0" advAuto="0" spid="64" grpId="9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50 of 57</a:t>
            </a:r>
          </a:p>
        </p:txBody>
      </p:sp>
      <p:pic>
        <p:nvPicPr>
          <p:cNvPr id="48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1238249" y="2015109"/>
            <a:ext cx="4381502" cy="4005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arroz                                                             los frijoles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las legumbres, los vegetales, las verduras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lechuga                                                         el tomate                                                          las papas, las patatas fritas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postre                                                           el helado                                                           el flan                                                              la torta</a:t>
            </a:r>
          </a:p>
        </p:txBody>
      </p:sp>
      <p:sp>
        <p:nvSpPr>
          <p:cNvPr id="490" name="Shape 490"/>
          <p:cNvSpPr/>
          <p:nvPr/>
        </p:nvSpPr>
        <p:spPr>
          <a:xfrm>
            <a:off x="5619750" y="2139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rice</a:t>
            </a:r>
          </a:p>
        </p:txBody>
      </p:sp>
      <p:sp>
        <p:nvSpPr>
          <p:cNvPr id="491" name="Shape 491"/>
          <p:cNvSpPr/>
          <p:nvPr/>
        </p:nvSpPr>
        <p:spPr>
          <a:xfrm>
            <a:off x="5619750" y="2520659"/>
            <a:ext cx="13747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beans</a:t>
            </a:r>
          </a:p>
        </p:txBody>
      </p:sp>
      <p:sp>
        <p:nvSpPr>
          <p:cNvPr id="492" name="Shape 492"/>
          <p:cNvSpPr/>
          <p:nvPr/>
        </p:nvSpPr>
        <p:spPr>
          <a:xfrm>
            <a:off x="5619750" y="2896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vegetables</a:t>
            </a:r>
          </a:p>
        </p:txBody>
      </p:sp>
      <p:sp>
        <p:nvSpPr>
          <p:cNvPr id="493" name="Shape 493"/>
          <p:cNvSpPr/>
          <p:nvPr/>
        </p:nvSpPr>
        <p:spPr>
          <a:xfrm>
            <a:off x="5619750" y="3274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lettuce</a:t>
            </a:r>
          </a:p>
        </p:txBody>
      </p:sp>
      <p:sp>
        <p:nvSpPr>
          <p:cNvPr id="494" name="Shape 494"/>
          <p:cNvSpPr/>
          <p:nvPr/>
        </p:nvSpPr>
        <p:spPr>
          <a:xfrm>
            <a:off x="5619750" y="3663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tomato</a:t>
            </a:r>
          </a:p>
        </p:txBody>
      </p:sp>
      <p:sp>
        <p:nvSpPr>
          <p:cNvPr id="495" name="Shape 495"/>
          <p:cNvSpPr/>
          <p:nvPr/>
        </p:nvSpPr>
        <p:spPr>
          <a:xfrm>
            <a:off x="5619750" y="4039897"/>
            <a:ext cx="29067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potatoes, french fries</a:t>
            </a:r>
          </a:p>
        </p:txBody>
      </p:sp>
      <p:sp>
        <p:nvSpPr>
          <p:cNvPr id="496" name="Shape 496"/>
          <p:cNvSpPr/>
          <p:nvPr/>
        </p:nvSpPr>
        <p:spPr>
          <a:xfrm>
            <a:off x="5619750" y="4419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dessert</a:t>
            </a:r>
          </a:p>
        </p:txBody>
      </p:sp>
      <p:sp>
        <p:nvSpPr>
          <p:cNvPr id="497" name="Shape 497"/>
          <p:cNvSpPr/>
          <p:nvPr/>
        </p:nvSpPr>
        <p:spPr>
          <a:xfrm>
            <a:off x="5619750" y="4798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ice cream</a:t>
            </a:r>
          </a:p>
        </p:txBody>
      </p:sp>
      <p:sp>
        <p:nvSpPr>
          <p:cNvPr id="498" name="Shape 498"/>
          <p:cNvSpPr/>
          <p:nvPr/>
        </p:nvSpPr>
        <p:spPr>
          <a:xfrm>
            <a:off x="5619750" y="5181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flan, custard</a:t>
            </a:r>
          </a:p>
        </p:txBody>
      </p:sp>
      <p:sp>
        <p:nvSpPr>
          <p:cNvPr id="499" name="Shape 499"/>
          <p:cNvSpPr/>
          <p:nvPr/>
        </p:nvSpPr>
        <p:spPr>
          <a:xfrm>
            <a:off x="5629275" y="5567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cake</a:t>
            </a:r>
          </a:p>
        </p:txBody>
      </p:sp>
      <p:pic>
        <p:nvPicPr>
          <p:cNvPr id="500" name="slide 48-50 title2.png" descr="slide 48-50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412" y="1497012"/>
            <a:ext cx="31623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9"/>
      <p:bldP build="whole" bldLvl="1" animBg="1" rev="0" advAuto="0" spid="497" grpId="8"/>
      <p:bldP build="whole" bldLvl="1" animBg="1" rev="0" advAuto="0" spid="495" grpId="6"/>
      <p:bldP build="whole" bldLvl="1" animBg="1" rev="0" advAuto="0" spid="491" grpId="2"/>
      <p:bldP build="whole" bldLvl="1" animBg="1" rev="0" advAuto="0" spid="496" grpId="7"/>
      <p:bldP build="whole" bldLvl="1" animBg="1" rev="0" advAuto="0" spid="499" grpId="10"/>
      <p:bldP build="whole" bldLvl="1" animBg="1" rev="0" advAuto="0" spid="492" grpId="3"/>
      <p:bldP build="whole" bldLvl="1" animBg="1" rev="0" advAuto="0" spid="490" grpId="1"/>
      <p:bldP build="whole" bldLvl="1" animBg="1" rev="0" advAuto="0" spid="487" grpId="11"/>
      <p:bldP build="whole" bldLvl="1" animBg="1" rev="0" advAuto="0" spid="494" grpId="5"/>
      <p:bldP build="whole" bldLvl="1" animBg="1" rev="0" advAuto="0" spid="493" grpId="4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51 of 57</a:t>
            </a:r>
          </a:p>
        </p:txBody>
      </p:sp>
      <p:pic>
        <p:nvPicPr>
          <p:cNvPr id="503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slide 51-52 title2.png" descr="slide 51-52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487487"/>
            <a:ext cx="33782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1806574" y="2171291"/>
            <a:ext cx="2336802" cy="255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refresco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bebida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 jugo de naranja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leche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gaseosa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agua (mineral)</a:t>
            </a:r>
            <a:br>
              <a:rPr sz="2000">
                <a:solidFill>
                  <a:srgbClr val="FF3300"/>
                </a:solidFill>
              </a:rPr>
            </a:br>
            <a:r>
              <a:rPr sz="2000">
                <a:solidFill>
                  <a:srgbClr val="FF3300"/>
                </a:solidFill>
              </a:rPr>
              <a:t>  (con gas)</a:t>
            </a:r>
          </a:p>
        </p:txBody>
      </p:sp>
      <p:sp>
        <p:nvSpPr>
          <p:cNvPr id="508" name="Shape 508"/>
          <p:cNvSpPr/>
          <p:nvPr/>
        </p:nvSpPr>
        <p:spPr>
          <a:xfrm>
            <a:off x="4962525" y="2136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soft drink</a:t>
            </a:r>
          </a:p>
        </p:txBody>
      </p:sp>
      <p:sp>
        <p:nvSpPr>
          <p:cNvPr id="509" name="Shape 509"/>
          <p:cNvSpPr/>
          <p:nvPr/>
        </p:nvSpPr>
        <p:spPr>
          <a:xfrm>
            <a:off x="4962525" y="2520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beverage, drink</a:t>
            </a:r>
          </a:p>
        </p:txBody>
      </p:sp>
      <p:sp>
        <p:nvSpPr>
          <p:cNvPr id="510" name="Shape 510"/>
          <p:cNvSpPr/>
          <p:nvPr/>
        </p:nvSpPr>
        <p:spPr>
          <a:xfrm>
            <a:off x="4962525" y="2898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orange juice</a:t>
            </a:r>
          </a:p>
        </p:txBody>
      </p:sp>
      <p:sp>
        <p:nvSpPr>
          <p:cNvPr id="511" name="Shape 511"/>
          <p:cNvSpPr/>
          <p:nvPr/>
        </p:nvSpPr>
        <p:spPr>
          <a:xfrm>
            <a:off x="4962525" y="3282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milk</a:t>
            </a:r>
          </a:p>
        </p:txBody>
      </p:sp>
      <p:sp>
        <p:nvSpPr>
          <p:cNvPr id="512" name="Shape 512"/>
          <p:cNvSpPr/>
          <p:nvPr/>
        </p:nvSpPr>
        <p:spPr>
          <a:xfrm>
            <a:off x="4962525" y="3657309"/>
            <a:ext cx="28844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soda, carbonated drink</a:t>
            </a:r>
          </a:p>
        </p:txBody>
      </p:sp>
      <p:sp>
        <p:nvSpPr>
          <p:cNvPr id="513" name="Shape 513"/>
          <p:cNvSpPr/>
          <p:nvPr/>
        </p:nvSpPr>
        <p:spPr>
          <a:xfrm>
            <a:off x="4962524" y="4031410"/>
            <a:ext cx="3136902" cy="73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water (mineral)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(carbonated, sparkling)  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8" grpId="1"/>
      <p:bldP build="whole" bldLvl="1" animBg="1" rev="0" advAuto="0" spid="509" grpId="2"/>
      <p:bldP build="whole" bldLvl="1" animBg="1" rev="0" advAuto="0" spid="511" grpId="4"/>
      <p:bldP build="whole" bldLvl="1" animBg="1" rev="0" advAuto="0" spid="512" grpId="5"/>
      <p:bldP build="whole" bldLvl="1" animBg="1" rev="0" advAuto="0" spid="503" grpId="7"/>
      <p:bldP build="whole" bldLvl="1" animBg="1" rev="0" advAuto="0" spid="513" grpId="6"/>
      <p:bldP build="whole" bldLvl="1" animBg="1" rev="0" advAuto="0" spid="510" grpId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52 of 57</a:t>
            </a:r>
          </a:p>
        </p:txBody>
      </p:sp>
      <p:pic>
        <p:nvPicPr>
          <p:cNvPr id="516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2493962" y="2180268"/>
            <a:ext cx="1547813" cy="291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chocolate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café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batido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cola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vaso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taza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caliente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frío(a)</a:t>
            </a:r>
          </a:p>
        </p:txBody>
      </p:sp>
      <p:sp>
        <p:nvSpPr>
          <p:cNvPr id="520" name="Shape 520"/>
          <p:cNvSpPr/>
          <p:nvPr/>
        </p:nvSpPr>
        <p:spPr>
          <a:xfrm>
            <a:off x="5038725" y="2139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chocolate</a:t>
            </a:r>
          </a:p>
        </p:txBody>
      </p:sp>
      <p:sp>
        <p:nvSpPr>
          <p:cNvPr id="521" name="Shape 521"/>
          <p:cNvSpPr/>
          <p:nvPr/>
        </p:nvSpPr>
        <p:spPr>
          <a:xfrm>
            <a:off x="5038725" y="2515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coffee</a:t>
            </a:r>
          </a:p>
        </p:txBody>
      </p:sp>
      <p:sp>
        <p:nvSpPr>
          <p:cNvPr id="522" name="Shape 522"/>
          <p:cNvSpPr/>
          <p:nvPr/>
        </p:nvSpPr>
        <p:spPr>
          <a:xfrm>
            <a:off x="5038725" y="2900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shake, smoothie</a:t>
            </a:r>
          </a:p>
        </p:txBody>
      </p:sp>
      <p:sp>
        <p:nvSpPr>
          <p:cNvPr id="523" name="Shape 523"/>
          <p:cNvSpPr/>
          <p:nvPr/>
        </p:nvSpPr>
        <p:spPr>
          <a:xfrm>
            <a:off x="5038725" y="3281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cola (soda)</a:t>
            </a:r>
          </a:p>
        </p:txBody>
      </p:sp>
      <p:sp>
        <p:nvSpPr>
          <p:cNvPr id="524" name="Shape 524"/>
          <p:cNvSpPr/>
          <p:nvPr/>
        </p:nvSpPr>
        <p:spPr>
          <a:xfrm>
            <a:off x="5038725" y="3655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glass</a:t>
            </a:r>
          </a:p>
        </p:txBody>
      </p:sp>
      <p:sp>
        <p:nvSpPr>
          <p:cNvPr id="525" name="Shape 525"/>
          <p:cNvSpPr/>
          <p:nvPr/>
        </p:nvSpPr>
        <p:spPr>
          <a:xfrm>
            <a:off x="5038725" y="4039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cup</a:t>
            </a:r>
          </a:p>
        </p:txBody>
      </p:sp>
      <p:sp>
        <p:nvSpPr>
          <p:cNvPr id="526" name="Shape 526"/>
          <p:cNvSpPr/>
          <p:nvPr/>
        </p:nvSpPr>
        <p:spPr>
          <a:xfrm>
            <a:off x="5038725" y="4417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hot</a:t>
            </a:r>
          </a:p>
        </p:txBody>
      </p:sp>
      <p:sp>
        <p:nvSpPr>
          <p:cNvPr id="527" name="Shape 527"/>
          <p:cNvSpPr/>
          <p:nvPr/>
        </p:nvSpPr>
        <p:spPr>
          <a:xfrm>
            <a:off x="5038725" y="4803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cold</a:t>
            </a:r>
          </a:p>
        </p:txBody>
      </p:sp>
      <p:pic>
        <p:nvPicPr>
          <p:cNvPr id="528" name="slide 51-52 title2.png" descr="slide 51-52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487487"/>
            <a:ext cx="33782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1"/>
      <p:bldP build="whole" bldLvl="1" animBg="1" rev="0" advAuto="0" spid="525" grpId="6"/>
      <p:bldP build="whole" bldLvl="1" animBg="1" rev="0" advAuto="0" spid="521" grpId="2"/>
      <p:bldP build="whole" bldLvl="1" animBg="1" rev="0" advAuto="0" spid="523" grpId="4"/>
      <p:bldP build="whole" bldLvl="1" animBg="1" rev="0" advAuto="0" spid="522" grpId="3"/>
      <p:bldP build="whole" bldLvl="1" animBg="1" rev="0" advAuto="0" spid="516" grpId="9"/>
      <p:bldP build="whole" bldLvl="1" animBg="1" rev="0" advAuto="0" spid="524" grpId="5"/>
      <p:bldP build="whole" bldLvl="1" animBg="1" rev="0" advAuto="0" spid="526" grpId="7"/>
      <p:bldP build="whole" bldLvl="1" animBg="1" rev="0" advAuto="0" spid="527" grpId="8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53 of 57</a:t>
            </a:r>
          </a:p>
        </p:txBody>
      </p:sp>
      <p:pic>
        <p:nvPicPr>
          <p:cNvPr id="53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/>
          <p:nvPr/>
        </p:nvSpPr>
        <p:spPr>
          <a:xfrm>
            <a:off x="2062162" y="2180268"/>
            <a:ext cx="3478213" cy="291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merienda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las tapas, los antojitos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empanada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los tostones                             los pinchitos                           los camarones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las aceitunas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las albóndigas</a:t>
            </a:r>
          </a:p>
        </p:txBody>
      </p:sp>
      <p:pic>
        <p:nvPicPr>
          <p:cNvPr id="535" name="slide 53-55 title2.png" descr="slide 53-55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487487"/>
            <a:ext cx="28321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/>
        </p:nvSpPr>
        <p:spPr>
          <a:xfrm>
            <a:off x="5229225" y="2138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snack</a:t>
            </a:r>
          </a:p>
        </p:txBody>
      </p:sp>
      <p:sp>
        <p:nvSpPr>
          <p:cNvPr id="537" name="Shape 537"/>
          <p:cNvSpPr/>
          <p:nvPr/>
        </p:nvSpPr>
        <p:spPr>
          <a:xfrm>
            <a:off x="5229225" y="2519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snacks, nibbles</a:t>
            </a:r>
          </a:p>
        </p:txBody>
      </p:sp>
      <p:sp>
        <p:nvSpPr>
          <p:cNvPr id="538" name="Shape 538"/>
          <p:cNvSpPr/>
          <p:nvPr/>
        </p:nvSpPr>
        <p:spPr>
          <a:xfrm>
            <a:off x="5229225" y="29016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meat pie</a:t>
            </a:r>
          </a:p>
        </p:txBody>
      </p:sp>
      <p:sp>
        <p:nvSpPr>
          <p:cNvPr id="539" name="Shape 539"/>
          <p:cNvSpPr/>
          <p:nvPr/>
        </p:nvSpPr>
        <p:spPr>
          <a:xfrm>
            <a:off x="5229225" y="3274722"/>
            <a:ext cx="2701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slices of fried plantain</a:t>
            </a:r>
          </a:p>
        </p:txBody>
      </p:sp>
      <p:sp>
        <p:nvSpPr>
          <p:cNvPr id="540" name="Shape 540"/>
          <p:cNvSpPr/>
          <p:nvPr/>
        </p:nvSpPr>
        <p:spPr>
          <a:xfrm>
            <a:off x="5229225" y="3657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kebabs</a:t>
            </a:r>
          </a:p>
        </p:txBody>
      </p:sp>
      <p:sp>
        <p:nvSpPr>
          <p:cNvPr id="541" name="Shape 541"/>
          <p:cNvSpPr/>
          <p:nvPr/>
        </p:nvSpPr>
        <p:spPr>
          <a:xfrm>
            <a:off x="5229225" y="4043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shrimp</a:t>
            </a:r>
          </a:p>
        </p:txBody>
      </p:sp>
      <p:sp>
        <p:nvSpPr>
          <p:cNvPr id="542" name="Shape 542"/>
          <p:cNvSpPr/>
          <p:nvPr/>
        </p:nvSpPr>
        <p:spPr>
          <a:xfrm>
            <a:off x="5229225" y="4417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olives</a:t>
            </a:r>
          </a:p>
        </p:txBody>
      </p:sp>
      <p:sp>
        <p:nvSpPr>
          <p:cNvPr id="543" name="Shape 543"/>
          <p:cNvSpPr/>
          <p:nvPr/>
        </p:nvSpPr>
        <p:spPr>
          <a:xfrm>
            <a:off x="5229225" y="4801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meatballs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4"/>
      <p:bldP build="whole" bldLvl="1" animBg="1" rev="0" advAuto="0" spid="536" grpId="1"/>
      <p:bldP build="whole" bldLvl="1" animBg="1" rev="0" advAuto="0" spid="540" grpId="5"/>
      <p:bldP build="whole" bldLvl="1" animBg="1" rev="0" advAuto="0" spid="537" grpId="2"/>
      <p:bldP build="whole" bldLvl="1" animBg="1" rev="0" advAuto="0" spid="538" grpId="3"/>
      <p:bldP build="whole" bldLvl="1" animBg="1" rev="0" advAuto="0" spid="531" grpId="9"/>
      <p:bldP build="whole" bldLvl="1" animBg="1" rev="0" advAuto="0" spid="543" grpId="8"/>
      <p:bldP build="whole" bldLvl="1" animBg="1" rev="0" advAuto="0" spid="541" grpId="6"/>
      <p:bldP build="whole" bldLvl="1" animBg="1" rev="0" advAuto="0" spid="542" grpId="7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54 of 57</a:t>
            </a:r>
          </a:p>
        </p:txBody>
      </p:sp>
      <p:pic>
        <p:nvPicPr>
          <p:cNvPr id="546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/>
        </p:nvSpPr>
        <p:spPr>
          <a:xfrm>
            <a:off x="1998662" y="2171291"/>
            <a:ext cx="3478213" cy="255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mesa ocupada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mesa libre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el/la mesero(a)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el/la cliente(a)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menú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orden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cuenta</a:t>
            </a:r>
            <a:r>
              <a:rPr sz="2000"/>
              <a:t> </a:t>
            </a:r>
          </a:p>
        </p:txBody>
      </p:sp>
      <p:sp>
        <p:nvSpPr>
          <p:cNvPr id="550" name="Shape 550"/>
          <p:cNvSpPr/>
          <p:nvPr/>
        </p:nvSpPr>
        <p:spPr>
          <a:xfrm>
            <a:off x="5143500" y="2507959"/>
            <a:ext cx="30099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free, unoccupied table</a:t>
            </a:r>
          </a:p>
        </p:txBody>
      </p:sp>
      <p:sp>
        <p:nvSpPr>
          <p:cNvPr id="551" name="Shape 551"/>
          <p:cNvSpPr/>
          <p:nvPr/>
        </p:nvSpPr>
        <p:spPr>
          <a:xfrm>
            <a:off x="5143500" y="289054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waiter, server</a:t>
            </a:r>
          </a:p>
        </p:txBody>
      </p:sp>
      <p:sp>
        <p:nvSpPr>
          <p:cNvPr id="552" name="Shape 552"/>
          <p:cNvSpPr/>
          <p:nvPr/>
        </p:nvSpPr>
        <p:spPr>
          <a:xfrm>
            <a:off x="5143500" y="32651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customer</a:t>
            </a:r>
          </a:p>
        </p:txBody>
      </p:sp>
      <p:sp>
        <p:nvSpPr>
          <p:cNvPr id="553" name="Shape 553"/>
          <p:cNvSpPr/>
          <p:nvPr/>
        </p:nvSpPr>
        <p:spPr>
          <a:xfrm>
            <a:off x="5143500" y="365095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menu</a:t>
            </a:r>
          </a:p>
        </p:txBody>
      </p:sp>
      <p:sp>
        <p:nvSpPr>
          <p:cNvPr id="554" name="Shape 554"/>
          <p:cNvSpPr/>
          <p:nvPr/>
        </p:nvSpPr>
        <p:spPr>
          <a:xfrm>
            <a:off x="5143500" y="4043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order</a:t>
            </a:r>
          </a:p>
        </p:txBody>
      </p:sp>
      <p:sp>
        <p:nvSpPr>
          <p:cNvPr id="555" name="Shape 555"/>
          <p:cNvSpPr/>
          <p:nvPr/>
        </p:nvSpPr>
        <p:spPr>
          <a:xfrm>
            <a:off x="5143500" y="441454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check (restaurant)</a:t>
            </a:r>
          </a:p>
        </p:txBody>
      </p:sp>
      <p:pic>
        <p:nvPicPr>
          <p:cNvPr id="556" name="slide 53-55 title2.png" descr="slide 53-55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487487"/>
            <a:ext cx="28321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>
            <a:off x="5143500" y="2136484"/>
            <a:ext cx="30099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taken, occupied table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8" grpId="8"/>
      <p:bldP build="whole" bldLvl="1" animBg="1" rev="0" advAuto="0" spid="557" grpId="1"/>
      <p:bldP build="whole" bldLvl="1" animBg="1" rev="0" advAuto="0" spid="554" grpId="6"/>
      <p:bldP build="whole" bldLvl="1" animBg="1" rev="0" advAuto="0" spid="550" grpId="2"/>
      <p:bldP build="whole" bldLvl="1" animBg="1" rev="0" advAuto="0" spid="551" grpId="3"/>
      <p:bldP build="whole" bldLvl="1" animBg="1" rev="0" advAuto="0" spid="553" grpId="5"/>
      <p:bldP build="whole" bldLvl="1" animBg="1" rev="0" advAuto="0" spid="552" grpId="4"/>
      <p:bldP build="whole" bldLvl="1" animBg="1" rev="0" advAuto="0" spid="555" grpId="7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55 of 57</a:t>
            </a:r>
          </a:p>
        </p:txBody>
      </p:sp>
      <p:pic>
        <p:nvPicPr>
          <p:cNvPr id="561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1628775" y="2171291"/>
            <a:ext cx="3478213" cy="255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ver       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leer                                        abrir                                      recibir                                   escribir                                  ¿Qué desean tomar?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¿Está incluido el servicio?</a:t>
            </a:r>
            <a:r>
              <a:rPr sz="2000"/>
              <a:t> </a:t>
            </a:r>
          </a:p>
        </p:txBody>
      </p:sp>
      <p:sp>
        <p:nvSpPr>
          <p:cNvPr id="564" name="Shape 564"/>
          <p:cNvSpPr/>
          <p:nvPr/>
        </p:nvSpPr>
        <p:spPr>
          <a:xfrm>
            <a:off x="4762500" y="2136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see</a:t>
            </a:r>
          </a:p>
        </p:txBody>
      </p:sp>
      <p:sp>
        <p:nvSpPr>
          <p:cNvPr id="565" name="Shape 565"/>
          <p:cNvSpPr/>
          <p:nvPr/>
        </p:nvSpPr>
        <p:spPr>
          <a:xfrm>
            <a:off x="4762500" y="2515897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read</a:t>
            </a:r>
          </a:p>
        </p:txBody>
      </p:sp>
      <p:sp>
        <p:nvSpPr>
          <p:cNvPr id="566" name="Shape 566"/>
          <p:cNvSpPr/>
          <p:nvPr/>
        </p:nvSpPr>
        <p:spPr>
          <a:xfrm>
            <a:off x="4762500" y="2898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open</a:t>
            </a:r>
          </a:p>
        </p:txBody>
      </p:sp>
      <p:sp>
        <p:nvSpPr>
          <p:cNvPr id="567" name="Shape 567"/>
          <p:cNvSpPr/>
          <p:nvPr/>
        </p:nvSpPr>
        <p:spPr>
          <a:xfrm>
            <a:off x="4762500" y="3657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write</a:t>
            </a:r>
          </a:p>
        </p:txBody>
      </p:sp>
      <p:sp>
        <p:nvSpPr>
          <p:cNvPr id="568" name="Shape 568"/>
          <p:cNvSpPr/>
          <p:nvPr/>
        </p:nvSpPr>
        <p:spPr>
          <a:xfrm>
            <a:off x="4762500" y="4036722"/>
            <a:ext cx="33893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What would you like (to eat)?</a:t>
            </a:r>
          </a:p>
        </p:txBody>
      </p:sp>
      <p:sp>
        <p:nvSpPr>
          <p:cNvPr id="569" name="Shape 569"/>
          <p:cNvSpPr/>
          <p:nvPr/>
        </p:nvSpPr>
        <p:spPr>
          <a:xfrm>
            <a:off x="4762500" y="4273259"/>
            <a:ext cx="218757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Is the tip included?</a:t>
            </a:r>
          </a:p>
        </p:txBody>
      </p:sp>
      <p:sp>
        <p:nvSpPr>
          <p:cNvPr id="570" name="Shape 570"/>
          <p:cNvSpPr/>
          <p:nvPr/>
        </p:nvSpPr>
        <p:spPr>
          <a:xfrm>
            <a:off x="4762500" y="327630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receive</a:t>
            </a:r>
          </a:p>
        </p:txBody>
      </p:sp>
      <p:pic>
        <p:nvPicPr>
          <p:cNvPr id="571" name="slide 53-55 title2.png" descr="slide 53-55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1487487"/>
            <a:ext cx="28321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8"/>
      <p:bldP build="whole" bldLvl="1" animBg="1" rev="0" advAuto="0" spid="564" grpId="1"/>
      <p:bldP build="whole" bldLvl="1" animBg="1" rev="0" advAuto="0" spid="566" grpId="3"/>
      <p:bldP build="whole" bldLvl="1" animBg="1" rev="0" advAuto="0" spid="565" grpId="2"/>
      <p:bldP build="whole" bldLvl="1" animBg="1" rev="0" advAuto="0" spid="570" grpId="4"/>
      <p:bldP build="whole" bldLvl="1" animBg="1" rev="0" advAuto="0" spid="567" grpId="5"/>
      <p:bldP build="whole" bldLvl="1" animBg="1" rev="0" advAuto="0" spid="569" grpId="7"/>
      <p:bldP build="whole" bldLvl="1" animBg="1" rev="0" advAuto="0" spid="568" grpId="6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56 of 57</a:t>
            </a:r>
          </a:p>
        </p:txBody>
      </p:sp>
      <p:pic>
        <p:nvPicPr>
          <p:cNvPr id="57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slide 56-57 title2.png" descr="slide 56-57 title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987" y="1477962"/>
            <a:ext cx="49022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1865312" y="2162315"/>
            <a:ext cx="2125663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una sorpresa                enseguida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llegar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tener que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ir a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acabar de</a:t>
            </a:r>
          </a:p>
        </p:txBody>
      </p:sp>
      <p:sp>
        <p:nvSpPr>
          <p:cNvPr id="579" name="Shape 579"/>
          <p:cNvSpPr/>
          <p:nvPr/>
        </p:nvSpPr>
        <p:spPr>
          <a:xfrm>
            <a:off x="4591050" y="2131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surprise</a:t>
            </a:r>
          </a:p>
        </p:txBody>
      </p:sp>
      <p:sp>
        <p:nvSpPr>
          <p:cNvPr id="580" name="Shape 580"/>
          <p:cNvSpPr/>
          <p:nvPr/>
        </p:nvSpPr>
        <p:spPr>
          <a:xfrm>
            <a:off x="4591050" y="25127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right away</a:t>
            </a:r>
          </a:p>
        </p:txBody>
      </p:sp>
      <p:sp>
        <p:nvSpPr>
          <p:cNvPr id="581" name="Shape 581"/>
          <p:cNvSpPr/>
          <p:nvPr/>
        </p:nvSpPr>
        <p:spPr>
          <a:xfrm>
            <a:off x="4591050" y="3277897"/>
            <a:ext cx="34909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have to (do something)</a:t>
            </a:r>
          </a:p>
        </p:txBody>
      </p:sp>
      <p:sp>
        <p:nvSpPr>
          <p:cNvPr id="582" name="Shape 582"/>
          <p:cNvSpPr/>
          <p:nvPr/>
        </p:nvSpPr>
        <p:spPr>
          <a:xfrm>
            <a:off x="4591050" y="3658897"/>
            <a:ext cx="36290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be going to (do something)</a:t>
            </a:r>
          </a:p>
        </p:txBody>
      </p:sp>
      <p:sp>
        <p:nvSpPr>
          <p:cNvPr id="583" name="Shape 583"/>
          <p:cNvSpPr/>
          <p:nvPr/>
        </p:nvSpPr>
        <p:spPr>
          <a:xfrm>
            <a:off x="4591050" y="4044659"/>
            <a:ext cx="35020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have just (done something)</a:t>
            </a:r>
          </a:p>
        </p:txBody>
      </p:sp>
      <p:sp>
        <p:nvSpPr>
          <p:cNvPr id="584" name="Shape 584"/>
          <p:cNvSpPr/>
          <p:nvPr/>
        </p:nvSpPr>
        <p:spPr>
          <a:xfrm>
            <a:off x="4594225" y="2893722"/>
            <a:ext cx="15113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arrive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4"/>
      <p:bldP build="whole" bldLvl="1" animBg="1" rev="0" advAuto="0" spid="583" grpId="6"/>
      <p:bldP build="whole" bldLvl="1" animBg="1" rev="0" advAuto="0" spid="576" grpId="7"/>
      <p:bldP build="whole" bldLvl="1" animBg="1" rev="0" advAuto="0" spid="582" grpId="5"/>
      <p:bldP build="whole" bldLvl="1" animBg="1" rev="0" advAuto="0" spid="580" grpId="2"/>
      <p:bldP build="whole" bldLvl="1" animBg="1" rev="0" advAuto="0" spid="579" grpId="1"/>
      <p:bldP build="whole" bldLvl="1" animBg="1" rev="0" advAuto="0" spid="584" grpId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57 of 57</a:t>
            </a:r>
          </a:p>
        </p:txBody>
      </p:sp>
      <p:pic>
        <p:nvPicPr>
          <p:cNvPr id="587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Shape 589"/>
          <p:cNvSpPr/>
          <p:nvPr/>
        </p:nvSpPr>
        <p:spPr>
          <a:xfrm>
            <a:off x="1684337" y="2153339"/>
            <a:ext cx="3478213" cy="182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aprender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comprender                                creer que sí (que no)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deber                                          vivir</a:t>
            </a:r>
            <a:r>
              <a:rPr sz="2000"/>
              <a:t> </a:t>
            </a:r>
          </a:p>
        </p:txBody>
      </p:sp>
      <p:sp>
        <p:nvSpPr>
          <p:cNvPr id="590" name="Shape 590"/>
          <p:cNvSpPr/>
          <p:nvPr/>
        </p:nvSpPr>
        <p:spPr>
          <a:xfrm>
            <a:off x="4829175" y="2138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learn</a:t>
            </a:r>
          </a:p>
        </p:txBody>
      </p:sp>
      <p:sp>
        <p:nvSpPr>
          <p:cNvPr id="591" name="Shape 591"/>
          <p:cNvSpPr/>
          <p:nvPr/>
        </p:nvSpPr>
        <p:spPr>
          <a:xfrm>
            <a:off x="4829175" y="2514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understand</a:t>
            </a:r>
          </a:p>
        </p:txBody>
      </p:sp>
      <p:sp>
        <p:nvSpPr>
          <p:cNvPr id="592" name="Shape 592"/>
          <p:cNvSpPr/>
          <p:nvPr/>
        </p:nvSpPr>
        <p:spPr>
          <a:xfrm>
            <a:off x="4829175" y="2895309"/>
            <a:ext cx="3330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think so (to not think so)</a:t>
            </a:r>
          </a:p>
        </p:txBody>
      </p:sp>
      <p:sp>
        <p:nvSpPr>
          <p:cNvPr id="593" name="Shape 593"/>
          <p:cNvSpPr/>
          <p:nvPr/>
        </p:nvSpPr>
        <p:spPr>
          <a:xfrm>
            <a:off x="4829175" y="327630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have to, must</a:t>
            </a:r>
          </a:p>
        </p:txBody>
      </p:sp>
      <p:sp>
        <p:nvSpPr>
          <p:cNvPr id="594" name="Shape 594"/>
          <p:cNvSpPr/>
          <p:nvPr/>
        </p:nvSpPr>
        <p:spPr>
          <a:xfrm>
            <a:off x="4829175" y="365730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live</a:t>
            </a:r>
          </a:p>
        </p:txBody>
      </p:sp>
      <p:pic>
        <p:nvPicPr>
          <p:cNvPr id="595" name="slide 56-57 title2.png" descr="slide 56-57 title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987" y="1477962"/>
            <a:ext cx="49022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done.png" descr="don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0" y="5803900"/>
            <a:ext cx="9271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>
            <a:off x="4670424" y="6299200"/>
            <a:ext cx="1168402" cy="53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  <p:bldP build="whole" bldLvl="1" animBg="1" rev="0" advAuto="0" spid="596" grpId="6"/>
      <p:bldP build="whole" bldLvl="1" animBg="1" rev="0" advAuto="0" spid="592" grpId="3"/>
      <p:bldP build="whole" bldLvl="1" animBg="1" rev="0" advAuto="0" spid="591" grpId="2"/>
      <p:bldP build="whole" bldLvl="1" animBg="1" rev="0" advAuto="0" spid="593" grpId="4"/>
      <p:bldP build="whole" bldLvl="1" animBg="1" rev="0" advAuto="0" spid="594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 of 57</a:t>
            </a:r>
          </a:p>
        </p:txBody>
      </p:sp>
      <p:pic>
        <p:nvPicPr>
          <p:cNvPr id="7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Cap04slide06.png" descr="Cap04slide0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" y="1968500"/>
            <a:ext cx="8558213" cy="292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lide 6 txt1a.png" descr="slide 6 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3900" y="2289175"/>
            <a:ext cx="24257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slide 6 txt2a.png" descr="slide 6 t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1387" y="2160587"/>
            <a:ext cx="2336801" cy="95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3"/>
      <p:bldP build="whole" bldLvl="1" animBg="1" rev="0" advAuto="0" spid="81" grpId="2"/>
      <p:bldP build="whole" bldLvl="1" animBg="1" rev="0" advAuto="0" spid="8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7 of 57</a:t>
            </a:r>
          </a:p>
        </p:txBody>
      </p:sp>
      <p:pic>
        <p:nvPicPr>
          <p:cNvPr id="8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lide7title1a.png" descr="slide7title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350" y="1028700"/>
            <a:ext cx="33401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4940300" y="2380581"/>
            <a:ext cx="3870325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Lidia toma el desayuno en casa.</a:t>
            </a:r>
            <a:r>
              <a:rPr sz="2200">
                <a:solidFill>
                  <a:srgbClr val="0000FF"/>
                </a:solidFill>
              </a:rPr>
              <a:t> </a:t>
            </a:r>
            <a:r>
              <a:rPr sz="2200"/>
              <a:t> </a:t>
            </a:r>
          </a:p>
        </p:txBody>
      </p:sp>
      <p:sp>
        <p:nvSpPr>
          <p:cNvPr id="88" name="Shape 88"/>
          <p:cNvSpPr/>
          <p:nvPr/>
        </p:nvSpPr>
        <p:spPr>
          <a:xfrm>
            <a:off x="4951412" y="3121944"/>
            <a:ext cx="3787776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¿Qué come para el desayuno?</a:t>
            </a:r>
            <a:r>
              <a:rPr b="1" sz="2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9" name="Shape 89"/>
          <p:cNvSpPr/>
          <p:nvPr/>
        </p:nvSpPr>
        <p:spPr>
          <a:xfrm>
            <a:off x="4951412" y="4043487"/>
            <a:ext cx="3533776" cy="74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Come cereal y bebe un vaso de jugo de naranja.</a:t>
            </a:r>
          </a:p>
        </p:txBody>
      </p:sp>
      <p:pic>
        <p:nvPicPr>
          <p:cNvPr id="90" name="Cap04slide07.png" descr="Cap04slide0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7050" y="2082800"/>
            <a:ext cx="41529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4"/>
      <p:bldP build="whole" bldLvl="1" animBg="1" rev="0" advAuto="0" spid="88" grpId="2"/>
      <p:bldP build="whole" bldLvl="1" animBg="1" rev="0" advAuto="0" spid="87" grpId="1"/>
      <p:bldP build="whole" bldLvl="1" animBg="1" rev="0" advAuto="0" spid="8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8 of 57</a:t>
            </a:r>
          </a:p>
        </p:txBody>
      </p:sp>
      <p:pic>
        <p:nvPicPr>
          <p:cNvPr id="9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275262" y="2870325"/>
            <a:ext cx="3754438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Los alumnos toman el almuerzo en la cafetería.</a:t>
            </a:r>
          </a:p>
        </p:txBody>
      </p:sp>
      <p:sp>
        <p:nvSpPr>
          <p:cNvPr id="96" name="Shape 96"/>
          <p:cNvSpPr/>
          <p:nvPr/>
        </p:nvSpPr>
        <p:spPr>
          <a:xfrm>
            <a:off x="5283200" y="3802187"/>
            <a:ext cx="3670300" cy="74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Comen un bocadillo o </a:t>
            </a:r>
            <a:endParaRPr sz="2200"/>
          </a:p>
          <a:p>
            <a:pPr lvl="0"/>
            <a:r>
              <a:rPr sz="2200"/>
              <a:t>una pizza.</a:t>
            </a:r>
          </a:p>
        </p:txBody>
      </p:sp>
      <p:pic>
        <p:nvPicPr>
          <p:cNvPr id="97" name="Cap04slide08.png" descr="Cap04slide0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425" y="2092325"/>
            <a:ext cx="4191000" cy="34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lide7title1a.png" descr="slide7title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028700"/>
            <a:ext cx="33401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3"/>
      <p:bldP build="whole" bldLvl="1" animBg="1" rev="0" advAuto="0" spid="95" grpId="1"/>
      <p:bldP build="whole" bldLvl="1" animBg="1" rev="0" advAuto="0" spid="9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4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9 of 57</a:t>
            </a:r>
          </a:p>
        </p:txBody>
      </p:sp>
      <p:pic>
        <p:nvPicPr>
          <p:cNvPr id="10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Cap04slide09.png" descr="Cap04slide0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5962" y="1616075"/>
            <a:ext cx="5092701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411162" y="4406231"/>
            <a:ext cx="4135438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La familia Valdés es de Colombia.</a:t>
            </a:r>
            <a:r>
              <a:rPr sz="2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5" name="Shape 105"/>
          <p:cNvSpPr/>
          <p:nvPr/>
        </p:nvSpPr>
        <p:spPr>
          <a:xfrm>
            <a:off x="404812" y="5077744"/>
            <a:ext cx="2306638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Viven en Bogotá.</a:t>
            </a:r>
          </a:p>
        </p:txBody>
      </p:sp>
      <p:sp>
        <p:nvSpPr>
          <p:cNvPr id="106" name="Shape 106"/>
          <p:cNvSpPr/>
          <p:nvPr/>
        </p:nvSpPr>
        <p:spPr>
          <a:xfrm>
            <a:off x="415925" y="5415881"/>
            <a:ext cx="3206750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Esta noche cenan en casa.</a:t>
            </a:r>
            <a:r>
              <a:rPr b="1" sz="2200"/>
              <a:t> </a:t>
            </a:r>
          </a:p>
        </p:txBody>
      </p:sp>
      <p:sp>
        <p:nvSpPr>
          <p:cNvPr id="107" name="Shape 107"/>
          <p:cNvSpPr/>
          <p:nvPr/>
        </p:nvSpPr>
        <p:spPr>
          <a:xfrm>
            <a:off x="4713287" y="4403056"/>
            <a:ext cx="4086226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Los Valdés reciben una sorpresa.</a:t>
            </a:r>
          </a:p>
        </p:txBody>
      </p:sp>
      <p:sp>
        <p:nvSpPr>
          <p:cNvPr id="108" name="Shape 108"/>
          <p:cNvSpPr/>
          <p:nvPr/>
        </p:nvSpPr>
        <p:spPr>
          <a:xfrm>
            <a:off x="4691062" y="4936456"/>
            <a:ext cx="4310063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Abuelita llega con una torta grande.</a:t>
            </a:r>
          </a:p>
        </p:txBody>
      </p:sp>
      <p:sp>
        <p:nvSpPr>
          <p:cNvPr id="109" name="Shape 109"/>
          <p:cNvSpPr/>
          <p:nvPr/>
        </p:nvSpPr>
        <p:spPr>
          <a:xfrm>
            <a:off x="4668837" y="5634956"/>
            <a:ext cx="210185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200"/>
              <a:t>¡Qué deliciosa!</a:t>
            </a:r>
            <a:r>
              <a:rPr sz="22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0" name="slide7title1a.png" descr="slide7title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028700"/>
            <a:ext cx="33401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quickpass_vocab_4.png" descr="C:\Users\Britta\Desktop\quicklpass\quickpass_vocab_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6775" y="23336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3"/>
      <p:bldP build="whole" bldLvl="1" animBg="1" rev="0" advAuto="0" spid="107" grpId="4"/>
      <p:bldP build="whole" bldLvl="1" animBg="1" rev="0" advAuto="0" spid="105" grpId="2"/>
      <p:bldP build="whole" bldLvl="1" animBg="1" rev="0" advAuto="0" spid="108" grpId="5"/>
      <p:bldP build="whole" bldLvl="1" animBg="1" rev="0" advAuto="0" spid="109" grpId="6"/>
      <p:bldP build="whole" bldLvl="1" animBg="1" rev="0" advAuto="0" spid="104" grpId="1"/>
      <p:bldP build="whole" bldLvl="1" animBg="1" rev="0" advAuto="0" spid="102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